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72" r:id="rId3"/>
    <p:sldId id="273" r:id="rId4"/>
    <p:sldId id="274" r:id="rId5"/>
    <p:sldId id="258" r:id="rId6"/>
    <p:sldId id="277" r:id="rId7"/>
    <p:sldId id="275" r:id="rId8"/>
    <p:sldId id="276" r:id="rId9"/>
    <p:sldId id="278" r:id="rId10"/>
    <p:sldId id="263" r:id="rId11"/>
    <p:sldId id="264" r:id="rId12"/>
    <p:sldId id="279" r:id="rId13"/>
    <p:sldId id="260" r:id="rId14"/>
    <p:sldId id="261" r:id="rId15"/>
    <p:sldId id="262" r:id="rId16"/>
    <p:sldId id="257" r:id="rId17"/>
    <p:sldId id="265" r:id="rId18"/>
    <p:sldId id="280" r:id="rId19"/>
    <p:sldId id="292" r:id="rId20"/>
    <p:sldId id="281" r:id="rId21"/>
    <p:sldId id="288" r:id="rId22"/>
    <p:sldId id="268" r:id="rId23"/>
    <p:sldId id="267" r:id="rId24"/>
    <p:sldId id="284" r:id="rId25"/>
    <p:sldId id="269" r:id="rId26"/>
    <p:sldId id="285" r:id="rId27"/>
    <p:sldId id="270" r:id="rId28"/>
    <p:sldId id="287" r:id="rId29"/>
    <p:sldId id="293" r:id="rId30"/>
    <p:sldId id="271" r:id="rId31"/>
    <p:sldId id="289" r:id="rId32"/>
    <p:sldId id="290" r:id="rId33"/>
    <p:sldId id="29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4" autoAdjust="0"/>
    <p:restoredTop sz="66667" autoAdjust="0"/>
  </p:normalViewPr>
  <p:slideViewPr>
    <p:cSldViewPr snapToGrid="0">
      <p:cViewPr varScale="1">
        <p:scale>
          <a:sx n="72" d="100"/>
          <a:sy n="72" d="100"/>
        </p:scale>
        <p:origin x="7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95B3B-B3DA-4B09-AE94-D08C37E042F8}" type="datetimeFigureOut">
              <a:rPr lang="en-US" smtClean="0"/>
              <a:t>7/18/2018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0C986-1E85-4854-A04B-6F0D2E518616}" type="slidenum">
              <a:rPr lang="en-US" smtClean="0"/>
              <a:t>‹#›</a:t>
            </a:fld>
            <a:endParaRPr lang="en-US"/>
          </a:p>
        </p:txBody>
      </p:sp>
    </p:spTree>
    <p:extLst>
      <p:ext uri="{BB962C8B-B14F-4D97-AF65-F5344CB8AC3E}">
        <p14:creationId xmlns:p14="http://schemas.microsoft.com/office/powerpoint/2010/main" val="281194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mazon.com/Seagate-ST10000NM0086-10TB-256MB-3-5IN/dp/B01LXXV880/ref=sr_1_fkmr1_4?ie=UTF8&amp;qid=1488318853&amp;sr=8-4-fkmr1&amp;keywords=Seagate+10TB+SkyHawk+7200+rpm+SATA+III+3.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1</a:t>
            </a:fld>
            <a:endParaRPr lang="en-US"/>
          </a:p>
        </p:txBody>
      </p:sp>
    </p:spTree>
    <p:extLst>
      <p:ext uri="{BB962C8B-B14F-4D97-AF65-F5344CB8AC3E}">
        <p14:creationId xmlns:p14="http://schemas.microsoft.com/office/powerpoint/2010/main" val="207182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Convenience and Access</a:t>
            </a:r>
            <a:r>
              <a:rPr lang="en-US" baseline="0" dirty="0" smtClean="0"/>
              <a:t> – </a:t>
            </a:r>
          </a:p>
          <a:p>
            <a:r>
              <a:rPr lang="en-US" baseline="0" dirty="0" smtClean="0"/>
              <a:t>This should be the obvious one as we’ve gone through some of the scenarios. Cloud storage removes the logistical problems and limitations by making data easily and readily available. Think of professions where it’s common to work from home or on the road. </a:t>
            </a:r>
          </a:p>
          <a:p>
            <a:endParaRPr lang="en-US" baseline="0" dirty="0" smtClean="0"/>
          </a:p>
          <a:p>
            <a:r>
              <a:rPr lang="en-US" baseline="0" dirty="0" smtClean="0"/>
              <a:t>Emergency – A good rule of thumb for computer storage is to have 2 backups of any important material. Ideally you want these backups to be in different formats, too. So, cloud storage is often used as one of these formats. The other format is a physical copy on an external storage device</a:t>
            </a:r>
          </a:p>
          <a:p>
            <a:endParaRPr lang="en-US" baseline="0" dirty="0" smtClean="0"/>
          </a:p>
          <a:p>
            <a:r>
              <a:rPr lang="en-US" baseline="0" dirty="0" smtClean="0"/>
              <a:t>Low Cost – as technology advances, things usually get more affordable. Cloud storage is at a pretty comfortable price point right now for consumers. Plus, with major tech players involved, there will be competitive pricing. </a:t>
            </a:r>
            <a:endParaRPr lang="en-US" baseline="0" dirty="0" smtClean="0"/>
          </a:p>
          <a:p>
            <a:endParaRPr lang="en-US" baseline="0" dirty="0" smtClean="0"/>
          </a:p>
          <a:p>
            <a:r>
              <a:rPr lang="en-US" sz="1200" b="0" i="0" kern="1200" dirty="0" smtClean="0">
                <a:solidFill>
                  <a:schemeClr val="tx1"/>
                </a:solidFill>
                <a:effectLst/>
                <a:latin typeface="+mn-lt"/>
                <a:ea typeface="+mn-ea"/>
                <a:cs typeface="+mn-cs"/>
              </a:rPr>
              <a:t>in 1967, a 1-megabyte hard drive would have set you back by $1 million.</a:t>
            </a:r>
          </a:p>
          <a:p>
            <a:r>
              <a:rPr lang="en-US" sz="1200" b="0" i="0" kern="1200" dirty="0" smtClean="0">
                <a:solidFill>
                  <a:schemeClr val="tx1"/>
                </a:solidFill>
                <a:effectLst/>
                <a:latin typeface="+mn-lt"/>
                <a:ea typeface="+mn-ea"/>
                <a:cs typeface="+mn-cs"/>
              </a:rPr>
              <a:t>Today, that same megabyte of capacity on a hard disk drive (HDD) costs </a:t>
            </a:r>
            <a:r>
              <a:rPr lang="en-US" sz="1200" b="0" i="0" kern="1200" dirty="0" smtClean="0">
                <a:solidFill>
                  <a:schemeClr val="tx1"/>
                </a:solidFill>
                <a:effectLst/>
                <a:latin typeface="+mn-lt"/>
                <a:ea typeface="+mn-ea"/>
                <a:cs typeface="+mn-cs"/>
                <a:hlinkClick r:id="rId3"/>
              </a:rPr>
              <a:t>about two cents</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10</a:t>
            </a:fld>
            <a:endParaRPr lang="en-US"/>
          </a:p>
        </p:txBody>
      </p:sp>
    </p:spTree>
    <p:extLst>
      <p:ext uri="{BB962C8B-B14F-4D97-AF65-F5344CB8AC3E}">
        <p14:creationId xmlns:p14="http://schemas.microsoft.com/office/powerpoint/2010/main" val="86386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these drawbacks are just the flip side to the advantages. </a:t>
            </a:r>
          </a:p>
          <a:p>
            <a:endParaRPr lang="en-US" dirty="0" smtClean="0"/>
          </a:p>
          <a:p>
            <a:r>
              <a:rPr lang="en-US" dirty="0" smtClean="0"/>
              <a:t>Outside</a:t>
            </a:r>
            <a:r>
              <a:rPr lang="en-US" baseline="0" dirty="0" smtClean="0"/>
              <a:t> your control – let’s say you have a presentation and you save it to a flash drive. To give that presentation in new York, you’re reliant on you bringing the flash drive. If you’re using a cloud storage service to give the presentation you’re reliant on that system not experience any problems. </a:t>
            </a:r>
          </a:p>
          <a:p>
            <a:endParaRPr lang="en-US" baseline="0" dirty="0" smtClean="0"/>
          </a:p>
          <a:p>
            <a:r>
              <a:rPr lang="en-US" baseline="0" dirty="0" smtClean="0"/>
              <a:t>I say more because technology is inherently dependent on factors outside your control. But this adds an extra layer. </a:t>
            </a:r>
            <a:endParaRPr lang="en-US" dirty="0" smtClean="0"/>
          </a:p>
          <a:p>
            <a:endParaRPr lang="en-US" dirty="0" smtClean="0"/>
          </a:p>
          <a:p>
            <a:r>
              <a:rPr lang="en-US" dirty="0" smtClean="0"/>
              <a:t>If </a:t>
            </a:r>
            <a:r>
              <a:rPr lang="en-US" dirty="0" smtClean="0"/>
              <a:t>you’re using cloud storage and their system gets erased, you don’t have your files anywhere else, If you’re using the cloud and you don’t have internet, you might not get your files</a:t>
            </a:r>
          </a:p>
          <a:p>
            <a:endParaRPr lang="en-US" baseline="0" dirty="0" smtClean="0"/>
          </a:p>
          <a:p>
            <a:r>
              <a:rPr lang="en-US" baseline="0" dirty="0" smtClean="0"/>
              <a:t>When you buy an </a:t>
            </a:r>
            <a:r>
              <a:rPr lang="en-US" baseline="0" dirty="0" err="1" smtClean="0"/>
              <a:t>iphone</a:t>
            </a:r>
            <a:r>
              <a:rPr lang="en-US" baseline="0" dirty="0" smtClean="0"/>
              <a:t>, you’re set up with an </a:t>
            </a:r>
            <a:r>
              <a:rPr lang="en-US" baseline="0" dirty="0" err="1" smtClean="0"/>
              <a:t>icloud</a:t>
            </a:r>
            <a:r>
              <a:rPr lang="en-US" baseline="0" dirty="0" smtClean="0"/>
              <a:t> account. They want you to start using their systems as much as possible. It can be challenging to decide you want to move away from a storage service to another one and ensure everything is transferred correctly. </a:t>
            </a:r>
          </a:p>
          <a:p>
            <a:endParaRPr lang="en-US" baseline="0" dirty="0" smtClean="0"/>
          </a:p>
          <a:p>
            <a:endParaRPr lang="en-US" baseline="0" dirty="0" smtClean="0"/>
          </a:p>
          <a:p>
            <a:r>
              <a:rPr lang="en-US" baseline="0" dirty="0" smtClean="0"/>
              <a:t>Yes, rates are affordable now, but it’s not yet a one-time purchases. You’re continuing to rent “”internet space”” And as we should now from economics, renting is always expensive in the long run. </a:t>
            </a:r>
          </a:p>
          <a:p>
            <a:endParaRPr lang="en-US" baseline="0" dirty="0" smtClean="0"/>
          </a:p>
          <a:p>
            <a:r>
              <a:rPr lang="en-US" baseline="0" dirty="0" smtClean="0"/>
              <a:t>That’s a cloud storage 201 class – but there are ways to build your own server. </a:t>
            </a:r>
          </a:p>
          <a:p>
            <a:endParaRPr lang="en-US" baseline="0" dirty="0" smtClean="0"/>
          </a:p>
          <a:p>
            <a:r>
              <a:rPr lang="en-US" baseline="0" dirty="0" smtClean="0"/>
              <a:t>Rates </a:t>
            </a:r>
            <a:r>
              <a:rPr lang="en-US" baseline="0" dirty="0" smtClean="0"/>
              <a:t>may raise over time and if you’re tied to that system, it’ll be hard to get away from it.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11</a:t>
            </a:fld>
            <a:endParaRPr lang="en-US"/>
          </a:p>
        </p:txBody>
      </p:sp>
    </p:spTree>
    <p:extLst>
      <p:ext uri="{BB962C8B-B14F-4D97-AF65-F5344CB8AC3E}">
        <p14:creationId xmlns:p14="http://schemas.microsoft.com/office/powerpoint/2010/main" val="2942272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we went over this process before. External device used to save material. </a:t>
            </a:r>
          </a:p>
          <a:p>
            <a:endParaRPr lang="en-US" baseline="0" dirty="0" smtClean="0"/>
          </a:p>
          <a:p>
            <a:r>
              <a:rPr lang="en-US" baseline="0" dirty="0" smtClean="0"/>
              <a:t>The same idea applies to cloud services. Here’s how it looks. </a:t>
            </a:r>
            <a:endParaRPr lang="en-US" dirty="0" smtClean="0"/>
          </a:p>
        </p:txBody>
      </p:sp>
      <p:sp>
        <p:nvSpPr>
          <p:cNvPr id="4" name="Slide Number Placeholder 3"/>
          <p:cNvSpPr>
            <a:spLocks noGrp="1"/>
          </p:cNvSpPr>
          <p:nvPr>
            <p:ph type="sldNum" sz="quarter" idx="10"/>
          </p:nvPr>
        </p:nvSpPr>
        <p:spPr/>
        <p:txBody>
          <a:bodyPr/>
          <a:lstStyle/>
          <a:p>
            <a:fld id="{D970C986-1E85-4854-A04B-6F0D2E518616}" type="slidenum">
              <a:rPr lang="en-US" smtClean="0"/>
              <a:t>13</a:t>
            </a:fld>
            <a:endParaRPr lang="en-US"/>
          </a:p>
        </p:txBody>
      </p:sp>
    </p:spTree>
    <p:extLst>
      <p:ext uri="{BB962C8B-B14F-4D97-AF65-F5344CB8AC3E}">
        <p14:creationId xmlns:p14="http://schemas.microsoft.com/office/powerpoint/2010/main" val="848589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user is creating data on their</a:t>
            </a:r>
            <a:r>
              <a:rPr lang="en-US" baseline="0" dirty="0" smtClean="0"/>
              <a:t> computer and they are saving it to the cloud. </a:t>
            </a:r>
          </a:p>
          <a:p>
            <a:endParaRPr lang="en-US" baseline="0" dirty="0" smtClean="0"/>
          </a:p>
        </p:txBody>
      </p:sp>
      <p:sp>
        <p:nvSpPr>
          <p:cNvPr id="4" name="Slide Number Placeholder 3"/>
          <p:cNvSpPr>
            <a:spLocks noGrp="1"/>
          </p:cNvSpPr>
          <p:nvPr>
            <p:ph type="sldNum" sz="quarter" idx="10"/>
          </p:nvPr>
        </p:nvSpPr>
        <p:spPr/>
        <p:txBody>
          <a:bodyPr/>
          <a:lstStyle/>
          <a:p>
            <a:fld id="{D970C986-1E85-4854-A04B-6F0D2E518616}" type="slidenum">
              <a:rPr lang="en-US" smtClean="0"/>
              <a:t>14</a:t>
            </a:fld>
            <a:endParaRPr lang="en-US"/>
          </a:p>
        </p:txBody>
      </p:sp>
    </p:spTree>
    <p:extLst>
      <p:ext uri="{BB962C8B-B14F-4D97-AF65-F5344CB8AC3E}">
        <p14:creationId xmlns:p14="http://schemas.microsoft.com/office/powerpoint/2010/main" val="302254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individual clouds inside the bigger cloud. </a:t>
            </a:r>
          </a:p>
          <a:p>
            <a:endParaRPr lang="en-US" baseline="0" dirty="0" smtClean="0"/>
          </a:p>
          <a:p>
            <a:r>
              <a:rPr lang="en-US" baseline="0" dirty="0" smtClean="0"/>
              <a:t>So, the technical ability to get in the cloud is available to anyone. The cloud is just the internet. But it is made up of millions of applications and users taking advantage of it for their own usage. Millions of locks and doors. </a:t>
            </a:r>
          </a:p>
          <a:p>
            <a:endParaRPr lang="en-US" baseline="0" dirty="0" smtClean="0"/>
          </a:p>
          <a:p>
            <a:r>
              <a:rPr lang="en-US" baseline="0" dirty="0" smtClean="0"/>
              <a:t>Think of the big cloud as a huge hotel and you </a:t>
            </a:r>
            <a:r>
              <a:rPr lang="en-US" baseline="0" dirty="0" smtClean="0"/>
              <a:t>have a key that gets you in the door. So you can go to some public areas like the lobby and the pool. This is your email and some social media. But you also have a key to your room. And no one else can get in that room. That’s your personal cloud storage. </a:t>
            </a:r>
            <a:endParaRPr lang="en-US" baseline="0" dirty="0" smtClean="0"/>
          </a:p>
        </p:txBody>
      </p:sp>
      <p:sp>
        <p:nvSpPr>
          <p:cNvPr id="4" name="Slide Number Placeholder 3"/>
          <p:cNvSpPr>
            <a:spLocks noGrp="1"/>
          </p:cNvSpPr>
          <p:nvPr>
            <p:ph type="sldNum" sz="quarter" idx="10"/>
          </p:nvPr>
        </p:nvSpPr>
        <p:spPr/>
        <p:txBody>
          <a:bodyPr/>
          <a:lstStyle/>
          <a:p>
            <a:fld id="{D970C986-1E85-4854-A04B-6F0D2E518616}" type="slidenum">
              <a:rPr lang="en-US" smtClean="0"/>
              <a:t>15</a:t>
            </a:fld>
            <a:endParaRPr lang="en-US"/>
          </a:p>
        </p:txBody>
      </p:sp>
    </p:spTree>
    <p:extLst>
      <p:ext uri="{BB962C8B-B14F-4D97-AF65-F5344CB8AC3E}">
        <p14:creationId xmlns:p14="http://schemas.microsoft.com/office/powerpoint/2010/main" val="1278254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way to visualize it. All computers</a:t>
            </a:r>
            <a:r>
              <a:rPr lang="en-US" baseline="0" dirty="0" smtClean="0"/>
              <a:t> that are connected to the internet have access to this cloud. But each user can have smaller clouds that they use for their own stuff. </a:t>
            </a:r>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16</a:t>
            </a:fld>
            <a:endParaRPr lang="en-US"/>
          </a:p>
        </p:txBody>
      </p:sp>
    </p:spTree>
    <p:extLst>
      <p:ext uri="{BB962C8B-B14F-4D97-AF65-F5344CB8AC3E}">
        <p14:creationId xmlns:p14="http://schemas.microsoft.com/office/powerpoint/2010/main" val="405393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dig in to how we get to our own personal cloud. </a:t>
            </a:r>
          </a:p>
          <a:p>
            <a:endParaRPr lang="en-US" dirty="0" smtClean="0"/>
          </a:p>
          <a:p>
            <a:r>
              <a:rPr lang="en-US" dirty="0" smtClean="0"/>
              <a:t>We </a:t>
            </a:r>
            <a:r>
              <a:rPr lang="en-US" dirty="0" smtClean="0"/>
              <a:t>talked a little bit</a:t>
            </a:r>
            <a:r>
              <a:rPr lang="en-US" baseline="0" dirty="0" smtClean="0"/>
              <a:t> about email before</a:t>
            </a:r>
          </a:p>
          <a:p>
            <a:endParaRPr lang="en-US" baseline="0" dirty="0" smtClean="0"/>
          </a:p>
          <a:p>
            <a:r>
              <a:rPr lang="en-US" baseline="0" dirty="0" smtClean="0"/>
              <a:t>So your email is a specific type of cloud storage. How do you get to your email? How do you  make sure it’s your email you’re seeing and not someone else’s?</a:t>
            </a:r>
          </a:p>
          <a:p>
            <a:endParaRPr lang="en-US" baseline="0" dirty="0" smtClean="0"/>
          </a:p>
          <a:p>
            <a:r>
              <a:rPr lang="en-US" baseline="0" dirty="0" smtClean="0"/>
              <a:t>You have a specific account. That accounts requires you to log in with a username and password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17</a:t>
            </a:fld>
            <a:endParaRPr lang="en-US"/>
          </a:p>
        </p:txBody>
      </p:sp>
    </p:spTree>
    <p:extLst>
      <p:ext uri="{BB962C8B-B14F-4D97-AF65-F5344CB8AC3E}">
        <p14:creationId xmlns:p14="http://schemas.microsoft.com/office/powerpoint/2010/main" val="4090475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are a user, there’s the entire cloud for you to use. Depending on what services you use, you’ll have different ways to get to your data. </a:t>
            </a:r>
          </a:p>
          <a:p>
            <a:endParaRPr lang="en-US" baseline="0" dirty="0" smtClean="0"/>
          </a:p>
          <a:p>
            <a:r>
              <a:rPr lang="en-US" baseline="0" dirty="0" smtClean="0"/>
              <a:t>It’s very possible you may have different keys to get to different data. </a:t>
            </a:r>
          </a:p>
          <a:p>
            <a:endParaRPr lang="en-US" baseline="0" dirty="0" smtClean="0"/>
          </a:p>
          <a:p>
            <a:r>
              <a:rPr lang="en-US" baseline="0" dirty="0" smtClean="0"/>
              <a:t>You’re already doing this – Facebook account – Banking account – email account.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970C986-1E85-4854-A04B-6F0D2E518616}" type="slidenum">
              <a:rPr lang="en-US" smtClean="0"/>
              <a:t>18</a:t>
            </a:fld>
            <a:endParaRPr lang="en-US"/>
          </a:p>
        </p:txBody>
      </p:sp>
    </p:spTree>
    <p:extLst>
      <p:ext uri="{BB962C8B-B14F-4D97-AF65-F5344CB8AC3E}">
        <p14:creationId xmlns:p14="http://schemas.microsoft.com/office/powerpoint/2010/main" val="2498471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does the room look like once you’re in there?</a:t>
            </a:r>
          </a:p>
          <a:p>
            <a:endParaRPr lang="en-US" baseline="0" dirty="0" smtClean="0"/>
          </a:p>
          <a:p>
            <a:r>
              <a:rPr lang="en-US" baseline="0" dirty="0" smtClean="0"/>
              <a:t>It mimics traditional file storage interfaces. </a:t>
            </a:r>
          </a:p>
          <a:p>
            <a:endParaRPr lang="en-US" baseline="0" dirty="0" smtClean="0"/>
          </a:p>
          <a:p>
            <a:r>
              <a:rPr lang="en-US" baseline="0" dirty="0" err="1" smtClean="0"/>
              <a:t>Heirarchy</a:t>
            </a:r>
            <a:r>
              <a:rPr lang="en-US" baseline="0" dirty="0" smtClean="0"/>
              <a:t> of files and folders</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970C986-1E85-4854-A04B-6F0D2E518616}" type="slidenum">
              <a:rPr lang="en-US" smtClean="0"/>
              <a:t>19</a:t>
            </a:fld>
            <a:endParaRPr lang="en-US"/>
          </a:p>
        </p:txBody>
      </p:sp>
    </p:spTree>
    <p:extLst>
      <p:ext uri="{BB962C8B-B14F-4D97-AF65-F5344CB8AC3E}">
        <p14:creationId xmlns:p14="http://schemas.microsoft.com/office/powerpoint/2010/main" val="2586639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of the services I’m going to get into have the same model of service </a:t>
            </a:r>
          </a:p>
          <a:p>
            <a:endParaRPr lang="en-US" baseline="0" dirty="0" smtClean="0"/>
          </a:p>
          <a:p>
            <a:r>
              <a:rPr lang="en-US" baseline="0" dirty="0" smtClean="0"/>
              <a:t>Freemium is a combination of Free and Premium. It’s a popular model for a lot of apps and websites. It means you get something from free, but there are upgrade packages available that will cost you more money. A lot of times this model is used to remove ads. So, Pandora and Spotify are music services you can sign up for and listen to music. But, there are ads that play between songs. If you want to get rid of those ads, you’ll have to sign up for a premium account which costs money. </a:t>
            </a:r>
          </a:p>
          <a:p>
            <a:endParaRPr lang="en-US" baseline="0" dirty="0" smtClean="0"/>
          </a:p>
          <a:p>
            <a:r>
              <a:rPr lang="en-US" baseline="0" dirty="0" smtClean="0"/>
              <a:t>For cloud storage, the thing they’re selling is storage space. So in the freemium model it’s a small amount of space for free, and to buy more space that will cost you an upgrade to a premium model. </a:t>
            </a:r>
          </a:p>
          <a:p>
            <a:endParaRPr lang="en-US" baseline="0" dirty="0" smtClean="0"/>
          </a:p>
          <a:p>
            <a:r>
              <a:rPr lang="en-US" baseline="0" dirty="0" smtClean="0"/>
              <a:t>The more you use a specific service, the more likely you are to stay with that service if your needs expand. </a:t>
            </a:r>
          </a:p>
        </p:txBody>
      </p:sp>
      <p:sp>
        <p:nvSpPr>
          <p:cNvPr id="4" name="Slide Number Placeholder 3"/>
          <p:cNvSpPr>
            <a:spLocks noGrp="1"/>
          </p:cNvSpPr>
          <p:nvPr>
            <p:ph type="sldNum" sz="quarter" idx="10"/>
          </p:nvPr>
        </p:nvSpPr>
        <p:spPr/>
        <p:txBody>
          <a:bodyPr/>
          <a:lstStyle/>
          <a:p>
            <a:fld id="{D970C986-1E85-4854-A04B-6F0D2E518616}" type="slidenum">
              <a:rPr lang="en-US" smtClean="0"/>
              <a:t>20</a:t>
            </a:fld>
            <a:endParaRPr lang="en-US"/>
          </a:p>
        </p:txBody>
      </p:sp>
    </p:spTree>
    <p:extLst>
      <p:ext uri="{BB962C8B-B14F-4D97-AF65-F5344CB8AC3E}">
        <p14:creationId xmlns:p14="http://schemas.microsoft.com/office/powerpoint/2010/main" val="49799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we’ll cover today –</a:t>
            </a:r>
            <a:r>
              <a:rPr lang="en-US" baseline="0" dirty="0" smtClean="0"/>
              <a:t> where did cloud storage come from? how has computer storage evolved</a:t>
            </a:r>
          </a:p>
          <a:p>
            <a:endParaRPr lang="en-US" baseline="0" dirty="0" smtClean="0"/>
          </a:p>
          <a:p>
            <a:r>
              <a:rPr lang="en-US" baseline="0" dirty="0" smtClean="0"/>
              <a:t>Some of the benefits and issues to be aware of</a:t>
            </a:r>
          </a:p>
          <a:p>
            <a:endParaRPr lang="en-US" baseline="0" dirty="0" smtClean="0"/>
          </a:p>
          <a:p>
            <a:r>
              <a:rPr lang="en-US" baseline="0" dirty="0" smtClean="0"/>
              <a:t>How are most of these storage sites used</a:t>
            </a:r>
          </a:p>
          <a:p>
            <a:endParaRPr lang="en-US" baseline="0" dirty="0" smtClean="0"/>
          </a:p>
          <a:p>
            <a:r>
              <a:rPr lang="en-US" baseline="0" dirty="0" smtClean="0"/>
              <a:t>What are my options for using cloud storage right now</a:t>
            </a:r>
          </a:p>
          <a:p>
            <a:endParaRPr lang="en-US" baseline="0" dirty="0" smtClean="0"/>
          </a:p>
          <a:p>
            <a:r>
              <a:rPr lang="en-US" baseline="0" dirty="0" smtClean="0"/>
              <a:t>What does it look like in use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2</a:t>
            </a:fld>
            <a:endParaRPr lang="en-US"/>
          </a:p>
        </p:txBody>
      </p:sp>
    </p:spTree>
    <p:extLst>
      <p:ext uri="{BB962C8B-B14F-4D97-AF65-F5344CB8AC3E}">
        <p14:creationId xmlns:p14="http://schemas.microsoft.com/office/powerpoint/2010/main" val="1638419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4 major cloud storage services for personal use</a:t>
            </a:r>
          </a:p>
          <a:p>
            <a:endParaRPr lang="en-US" baseline="0" dirty="0" smtClean="0"/>
          </a:p>
          <a:p>
            <a:r>
              <a:rPr lang="en-US" baseline="0" dirty="0" smtClean="0"/>
              <a:t>You’re going to hear a lot of numbers in the next couple of slides. The chart handout does a good job of laying that out. Remember, the basics are all the same. You get a certain amount for free, and you can pay for more. </a:t>
            </a:r>
          </a:p>
          <a:p>
            <a:endParaRPr lang="en-US" baseline="0" dirty="0" smtClean="0"/>
          </a:p>
          <a:p>
            <a:r>
              <a:rPr lang="en-US" baseline="0" dirty="0" smtClean="0"/>
              <a:t>You are certainly free to open accounts with all of these services, too. One caution, the more places you have stuff, the harder it can be to manage. Multiple logins and passwords. </a:t>
            </a:r>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22</a:t>
            </a:fld>
            <a:endParaRPr lang="en-US"/>
          </a:p>
        </p:txBody>
      </p:sp>
    </p:spTree>
    <p:extLst>
      <p:ext uri="{BB962C8B-B14F-4D97-AF65-F5344CB8AC3E}">
        <p14:creationId xmlns:p14="http://schemas.microsoft.com/office/powerpoint/2010/main" val="1502909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using cloud storage and their system gets erased, you don’t have your files anywhere else, If you’re using the cloud and you don’t have internet, you might not get your files</a:t>
            </a:r>
          </a:p>
          <a:p>
            <a:endParaRPr lang="en-US" baseline="0" dirty="0" smtClean="0"/>
          </a:p>
          <a:p>
            <a:r>
              <a:rPr lang="en-US" baseline="0" dirty="0" smtClean="0"/>
              <a:t>It can be hard to get your information out of Google </a:t>
            </a:r>
          </a:p>
          <a:p>
            <a:endParaRPr lang="en-US" baseline="0" dirty="0" smtClean="0"/>
          </a:p>
          <a:p>
            <a:r>
              <a:rPr lang="en-US" baseline="0" dirty="0" smtClean="0"/>
              <a:t>Rates may raise over time and if you’re tied to that system, it’ll be hard to get away from it. </a:t>
            </a:r>
          </a:p>
          <a:p>
            <a:endParaRPr lang="en-US" baseline="0" dirty="0" smtClean="0"/>
          </a:p>
          <a:p>
            <a:r>
              <a:rPr lang="en-US" baseline="0" dirty="0" smtClean="0"/>
              <a:t>Ultimately – cloud storage is worth it, but its not the only solution.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23</a:t>
            </a:fld>
            <a:endParaRPr lang="en-US"/>
          </a:p>
        </p:txBody>
      </p:sp>
    </p:spTree>
    <p:extLst>
      <p:ext uri="{BB962C8B-B14F-4D97-AF65-F5344CB8AC3E}">
        <p14:creationId xmlns:p14="http://schemas.microsoft.com/office/powerpoint/2010/main" val="271275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Desktop sync tries to make saving a seamless process. While you’re working on files on your computer, </a:t>
            </a:r>
            <a:r>
              <a:rPr lang="en-US" baseline="0" dirty="0" err="1" smtClean="0"/>
              <a:t>theres</a:t>
            </a:r>
            <a:r>
              <a:rPr lang="en-US" baseline="0" dirty="0" smtClean="0"/>
              <a:t> a desktop version of </a:t>
            </a:r>
            <a:r>
              <a:rPr lang="en-US" baseline="0" dirty="0" err="1" smtClean="0"/>
              <a:t>dropbox</a:t>
            </a:r>
            <a:r>
              <a:rPr lang="en-US" baseline="0" dirty="0" smtClean="0"/>
              <a:t> that grabs what you save and updates your cloud. </a:t>
            </a:r>
          </a:p>
          <a:p>
            <a:endParaRPr lang="en-US" baseline="0" dirty="0" smtClean="0"/>
          </a:p>
          <a:p>
            <a:r>
              <a:rPr lang="en-US" baseline="0" dirty="0" smtClean="0"/>
              <a:t>Great for collaboration and a mobile office</a:t>
            </a:r>
          </a:p>
          <a:p>
            <a:endParaRPr lang="en-US" baseline="0" dirty="0" smtClean="0"/>
          </a:p>
          <a:p>
            <a:r>
              <a:rPr lang="en-US" baseline="0" dirty="0" smtClean="0"/>
              <a:t>Not perfect for users just looking to store some photos</a:t>
            </a:r>
          </a:p>
        </p:txBody>
      </p:sp>
      <p:sp>
        <p:nvSpPr>
          <p:cNvPr id="4" name="Slide Number Placeholder 3"/>
          <p:cNvSpPr>
            <a:spLocks noGrp="1"/>
          </p:cNvSpPr>
          <p:nvPr>
            <p:ph type="sldNum" sz="quarter" idx="10"/>
          </p:nvPr>
        </p:nvSpPr>
        <p:spPr/>
        <p:txBody>
          <a:bodyPr/>
          <a:lstStyle/>
          <a:p>
            <a:fld id="{D970C986-1E85-4854-A04B-6F0D2E518616}" type="slidenum">
              <a:rPr lang="en-US" smtClean="0"/>
              <a:t>24</a:t>
            </a:fld>
            <a:endParaRPr lang="en-US"/>
          </a:p>
        </p:txBody>
      </p:sp>
    </p:spTree>
    <p:extLst>
      <p:ext uri="{BB962C8B-B14F-4D97-AF65-F5344CB8AC3E}">
        <p14:creationId xmlns:p14="http://schemas.microsoft.com/office/powerpoint/2010/main" val="1624379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using cloud storage and their system gets erased, you don’t have your files anywhere else, If you’re using the cloud and you don’t have internet, you might not get your files</a:t>
            </a:r>
          </a:p>
          <a:p>
            <a:endParaRPr lang="en-US" baseline="0" dirty="0" smtClean="0"/>
          </a:p>
          <a:p>
            <a:r>
              <a:rPr lang="en-US" baseline="0" dirty="0" smtClean="0"/>
              <a:t>It can be hard to get your information out of Google </a:t>
            </a:r>
          </a:p>
          <a:p>
            <a:endParaRPr lang="en-US" baseline="0" dirty="0" smtClean="0"/>
          </a:p>
          <a:p>
            <a:r>
              <a:rPr lang="en-US" baseline="0" dirty="0" smtClean="0"/>
              <a:t>Rates may raise over time and if you’re tied to that system, it’ll be hard to get away from it. </a:t>
            </a:r>
          </a:p>
          <a:p>
            <a:endParaRPr lang="en-US" baseline="0" dirty="0" smtClean="0"/>
          </a:p>
          <a:p>
            <a:r>
              <a:rPr lang="en-US" baseline="0" dirty="0" smtClean="0"/>
              <a:t>Ultimately – cloud storage is worth it, but its not the only solution.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25</a:t>
            </a:fld>
            <a:endParaRPr lang="en-US"/>
          </a:p>
        </p:txBody>
      </p:sp>
    </p:spTree>
    <p:extLst>
      <p:ext uri="{BB962C8B-B14F-4D97-AF65-F5344CB8AC3E}">
        <p14:creationId xmlns:p14="http://schemas.microsoft.com/office/powerpoint/2010/main" val="42674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 talked about getting hooked to convenience. This is what Google does. </a:t>
            </a:r>
          </a:p>
          <a:p>
            <a:endParaRPr lang="en-US" baseline="0" dirty="0" smtClean="0"/>
          </a:p>
          <a:p>
            <a:r>
              <a:rPr lang="en-US" baseline="0" dirty="0" smtClean="0"/>
              <a:t>Because I use </a:t>
            </a:r>
            <a:r>
              <a:rPr lang="en-US" baseline="0" dirty="0" err="1" smtClean="0"/>
              <a:t>gmail</a:t>
            </a:r>
            <a:r>
              <a:rPr lang="en-US" baseline="0" dirty="0" smtClean="0"/>
              <a:t>, </a:t>
            </a:r>
            <a:r>
              <a:rPr lang="en-US" baseline="0" dirty="0" err="1" smtClean="0"/>
              <a:t>ive</a:t>
            </a:r>
            <a:r>
              <a:rPr lang="en-US" baseline="0" dirty="0" smtClean="0"/>
              <a:t> become accustomed to using that as my work base. For me, Google drive is a good place to have files and copies of documents I need. Resumes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970C986-1E85-4854-A04B-6F0D2E518616}" type="slidenum">
              <a:rPr lang="en-US" smtClean="0"/>
              <a:t>26</a:t>
            </a:fld>
            <a:endParaRPr lang="en-US"/>
          </a:p>
        </p:txBody>
      </p:sp>
    </p:spTree>
    <p:extLst>
      <p:ext uri="{BB962C8B-B14F-4D97-AF65-F5344CB8AC3E}">
        <p14:creationId xmlns:p14="http://schemas.microsoft.com/office/powerpoint/2010/main" val="1663199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Drive is Microsoft’s product.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27</a:t>
            </a:fld>
            <a:endParaRPr lang="en-US"/>
          </a:p>
        </p:txBody>
      </p:sp>
    </p:spTree>
    <p:extLst>
      <p:ext uri="{BB962C8B-B14F-4D97-AF65-F5344CB8AC3E}">
        <p14:creationId xmlns:p14="http://schemas.microsoft.com/office/powerpoint/2010/main" val="682201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970C986-1E85-4854-A04B-6F0D2E518616}" type="slidenum">
              <a:rPr lang="en-US" smtClean="0"/>
              <a:t>28</a:t>
            </a:fld>
            <a:endParaRPr lang="en-US"/>
          </a:p>
        </p:txBody>
      </p:sp>
    </p:spTree>
    <p:extLst>
      <p:ext uri="{BB962C8B-B14F-4D97-AF65-F5344CB8AC3E}">
        <p14:creationId xmlns:p14="http://schemas.microsoft.com/office/powerpoint/2010/main" val="2149076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weighs more a pound of feathers or a pound of bricks?</a:t>
            </a:r>
          </a:p>
          <a:p>
            <a:endParaRPr lang="en-US" baseline="0" dirty="0" smtClean="0"/>
          </a:p>
          <a:p>
            <a:r>
              <a:rPr lang="en-US" baseline="0" dirty="0" smtClean="0"/>
              <a:t>So the question here is, how much can you save on 5 GB of space? </a:t>
            </a:r>
          </a:p>
          <a:p>
            <a:endParaRPr lang="en-US" baseline="0" dirty="0" smtClean="0"/>
          </a:p>
          <a:p>
            <a:r>
              <a:rPr lang="en-US" baseline="0" dirty="0" smtClean="0"/>
              <a:t>It all depends on what you’re saving. </a:t>
            </a:r>
          </a:p>
          <a:p>
            <a:endParaRPr lang="en-US" baseline="0" dirty="0" smtClean="0"/>
          </a:p>
          <a:p>
            <a:r>
              <a:rPr lang="en-US" baseline="0" dirty="0" smtClean="0"/>
              <a:t>Text is easy to store. Pictures and video are harder. </a:t>
            </a:r>
          </a:p>
          <a:p>
            <a:endParaRPr lang="en-US" baseline="0" dirty="0" smtClean="0"/>
          </a:p>
          <a:p>
            <a:r>
              <a:rPr lang="en-US" baseline="0" dirty="0" smtClean="0"/>
              <a:t>PDFs may be small, but they could be really large, too. </a:t>
            </a:r>
          </a:p>
          <a:p>
            <a:endParaRPr lang="en-US" baseline="0" dirty="0" smtClean="0"/>
          </a:p>
          <a:p>
            <a:r>
              <a:rPr lang="en-US" baseline="0" dirty="0" smtClean="0"/>
              <a:t>A freelance photographer is going to need a lot more space for the pictures from a camera. We don’t need as much space for our </a:t>
            </a:r>
            <a:r>
              <a:rPr lang="en-US" baseline="0" dirty="0" err="1" smtClean="0"/>
              <a:t>iphone</a:t>
            </a:r>
            <a:r>
              <a:rPr lang="en-US" baseline="0" dirty="0" smtClean="0"/>
              <a:t> pictures. </a:t>
            </a:r>
          </a:p>
          <a:p>
            <a:endParaRPr lang="en-US" baseline="0" dirty="0" smtClean="0"/>
          </a:p>
          <a:p>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D970C986-1E85-4854-A04B-6F0D2E518616}" type="slidenum">
              <a:rPr lang="en-US" smtClean="0"/>
              <a:t>29</a:t>
            </a:fld>
            <a:endParaRPr lang="en-US"/>
          </a:p>
        </p:txBody>
      </p:sp>
    </p:spTree>
    <p:extLst>
      <p:ext uri="{BB962C8B-B14F-4D97-AF65-F5344CB8AC3E}">
        <p14:creationId xmlns:p14="http://schemas.microsoft.com/office/powerpoint/2010/main" val="1175099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using cloud storage and their system gets erased, you don’t have your files anywhere else, If you’re using the cloud and you don’t have internet, you might not get your files</a:t>
            </a:r>
          </a:p>
          <a:p>
            <a:endParaRPr lang="en-US" baseline="0" dirty="0" smtClean="0"/>
          </a:p>
          <a:p>
            <a:r>
              <a:rPr lang="en-US" baseline="0" dirty="0" smtClean="0"/>
              <a:t>It can be hard to get your information out of Google </a:t>
            </a:r>
          </a:p>
          <a:p>
            <a:endParaRPr lang="en-US" baseline="0" dirty="0" smtClean="0"/>
          </a:p>
          <a:p>
            <a:r>
              <a:rPr lang="en-US" baseline="0" dirty="0" smtClean="0"/>
              <a:t>Rates may raise over time and if you’re tied to that system, it’ll be hard to get away from it. </a:t>
            </a:r>
          </a:p>
          <a:p>
            <a:endParaRPr lang="en-US" baseline="0" dirty="0" smtClean="0"/>
          </a:p>
          <a:p>
            <a:r>
              <a:rPr lang="en-US" baseline="0" dirty="0" smtClean="0"/>
              <a:t>Ultimately – cloud storage is worth it, but its not the only solution.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30</a:t>
            </a:fld>
            <a:endParaRPr lang="en-US"/>
          </a:p>
        </p:txBody>
      </p:sp>
    </p:spTree>
    <p:extLst>
      <p:ext uri="{BB962C8B-B14F-4D97-AF65-F5344CB8AC3E}">
        <p14:creationId xmlns:p14="http://schemas.microsoft.com/office/powerpoint/2010/main" val="3606709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31</a:t>
            </a:fld>
            <a:endParaRPr lang="en-US"/>
          </a:p>
        </p:txBody>
      </p:sp>
    </p:spTree>
    <p:extLst>
      <p:ext uri="{BB962C8B-B14F-4D97-AF65-F5344CB8AC3E}">
        <p14:creationId xmlns:p14="http://schemas.microsoft.com/office/powerpoint/2010/main" val="187082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a person </a:t>
            </a:r>
            <a:endParaRPr lang="en-US" dirty="0" smtClean="0"/>
          </a:p>
          <a:p>
            <a:endParaRPr lang="en-US" dirty="0" smtClean="0"/>
          </a:p>
          <a:p>
            <a:r>
              <a:rPr lang="en-US" dirty="0" smtClean="0"/>
              <a:t>You</a:t>
            </a:r>
            <a:r>
              <a:rPr lang="en-US" baseline="0" dirty="0" smtClean="0"/>
              <a:t> </a:t>
            </a:r>
            <a:r>
              <a:rPr lang="en-US" baseline="0" dirty="0" smtClean="0"/>
              <a:t>have a computer. This computer is in your house or at your office. </a:t>
            </a:r>
          </a:p>
          <a:p>
            <a:endParaRPr lang="en-US" baseline="0" dirty="0" smtClean="0"/>
          </a:p>
          <a:p>
            <a:r>
              <a:rPr lang="en-US" baseline="0" dirty="0" smtClean="0"/>
              <a:t>You use this computer </a:t>
            </a:r>
            <a:r>
              <a:rPr lang="en-US" baseline="0" dirty="0" smtClean="0"/>
              <a:t>to make </a:t>
            </a:r>
            <a:r>
              <a:rPr lang="en-US" baseline="0" dirty="0" smtClean="0"/>
              <a:t>some files. </a:t>
            </a:r>
            <a:r>
              <a:rPr lang="en-US" baseline="0" dirty="0" smtClean="0"/>
              <a:t>Business </a:t>
            </a:r>
            <a:r>
              <a:rPr lang="en-US" baseline="0" dirty="0" smtClean="0"/>
              <a:t>reports, or a list of family addresses. Your daughter uses the computer to type a paper for school. Your son uses this to save pictures. </a:t>
            </a:r>
          </a:p>
          <a:p>
            <a:endParaRPr lang="en-US" dirty="0" smtClean="0"/>
          </a:p>
          <a:p>
            <a:r>
              <a:rPr lang="en-US" dirty="0" smtClean="0"/>
              <a:t>Now, we want these documents and photos to be saved so</a:t>
            </a:r>
            <a:r>
              <a:rPr lang="en-US" baseline="0" dirty="0" smtClean="0"/>
              <a:t> that we can access them later. So, we save them to the computer. </a:t>
            </a:r>
            <a:endParaRPr lang="en-US" dirty="0" smtClean="0"/>
          </a:p>
          <a:p>
            <a:endParaRPr lang="en-US" dirty="0" smtClean="0"/>
          </a:p>
          <a:p>
            <a:r>
              <a:rPr lang="en-US" dirty="0" smtClean="0"/>
              <a:t>Hard Drive – internal storage of the computer.</a:t>
            </a:r>
            <a:r>
              <a:rPr lang="en-US" baseline="0" dirty="0" smtClean="0"/>
              <a:t> </a:t>
            </a:r>
            <a:r>
              <a:rPr lang="en-US" baseline="0" dirty="0" smtClean="0"/>
              <a:t>The only place this data that we saved is located is on the computer hard drive. So, we need to be on this computer to access it. </a:t>
            </a:r>
            <a:endParaRPr lang="en-US" baseline="0" dirty="0" smtClean="0"/>
          </a:p>
          <a:p>
            <a:endParaRPr lang="en-US" baseline="0" dirty="0" smtClean="0"/>
          </a:p>
          <a:p>
            <a:r>
              <a:rPr lang="en-US" baseline="0" dirty="0" smtClean="0"/>
              <a:t>This type of storage is still very much around, but as we go through this we’ll start to see its limitations, so we can see why other options have developed. </a:t>
            </a:r>
          </a:p>
          <a:p>
            <a:endParaRPr lang="en-US" baseline="0" dirty="0" smtClean="0"/>
          </a:p>
          <a:p>
            <a:r>
              <a:rPr lang="en-US" baseline="0" dirty="0" smtClean="0"/>
              <a:t>Let’s look at another example</a:t>
            </a:r>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3</a:t>
            </a:fld>
            <a:endParaRPr lang="en-US"/>
          </a:p>
        </p:txBody>
      </p:sp>
    </p:spTree>
    <p:extLst>
      <p:ext uri="{BB962C8B-B14F-4D97-AF65-F5344CB8AC3E}">
        <p14:creationId xmlns:p14="http://schemas.microsoft.com/office/powerpoint/2010/main" val="1681203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32</a:t>
            </a:fld>
            <a:endParaRPr lang="en-US"/>
          </a:p>
        </p:txBody>
      </p:sp>
    </p:spTree>
    <p:extLst>
      <p:ext uri="{BB962C8B-B14F-4D97-AF65-F5344CB8AC3E}">
        <p14:creationId xmlns:p14="http://schemas.microsoft.com/office/powerpoint/2010/main" val="444376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we’ll cover today –</a:t>
            </a:r>
            <a:r>
              <a:rPr lang="en-US" baseline="0" dirty="0" smtClean="0"/>
              <a:t> where did cloud storage come from? how has computer storage evolved</a:t>
            </a:r>
          </a:p>
          <a:p>
            <a:endParaRPr lang="en-US" baseline="0" dirty="0" smtClean="0"/>
          </a:p>
          <a:p>
            <a:r>
              <a:rPr lang="en-US" baseline="0" dirty="0" smtClean="0"/>
              <a:t>Some of the benefits and issues to be aware of</a:t>
            </a:r>
          </a:p>
          <a:p>
            <a:endParaRPr lang="en-US" baseline="0" dirty="0" smtClean="0"/>
          </a:p>
          <a:p>
            <a:r>
              <a:rPr lang="en-US" baseline="0" dirty="0" smtClean="0"/>
              <a:t>How are most of these storage sites used</a:t>
            </a:r>
          </a:p>
          <a:p>
            <a:endParaRPr lang="en-US" baseline="0" dirty="0" smtClean="0"/>
          </a:p>
          <a:p>
            <a:r>
              <a:rPr lang="en-US" baseline="0" dirty="0" smtClean="0"/>
              <a:t>What are my options for using cloud storage right now</a:t>
            </a:r>
          </a:p>
          <a:p>
            <a:endParaRPr lang="en-US" baseline="0" dirty="0" smtClean="0"/>
          </a:p>
          <a:p>
            <a:r>
              <a:rPr lang="en-US" baseline="0" dirty="0" smtClean="0"/>
              <a:t>What does it look like in use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33</a:t>
            </a:fld>
            <a:endParaRPr lang="en-US"/>
          </a:p>
        </p:txBody>
      </p:sp>
    </p:spTree>
    <p:extLst>
      <p:ext uri="{BB962C8B-B14F-4D97-AF65-F5344CB8AC3E}">
        <p14:creationId xmlns:p14="http://schemas.microsoft.com/office/powerpoint/2010/main" val="1565974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situation. You </a:t>
            </a:r>
            <a:r>
              <a:rPr lang="en-US" dirty="0" smtClean="0"/>
              <a:t>are a person and you</a:t>
            </a:r>
            <a:r>
              <a:rPr lang="en-US" baseline="0" dirty="0" smtClean="0"/>
              <a:t> have a computer. This computer is in your house or at your office. </a:t>
            </a:r>
          </a:p>
          <a:p>
            <a:endParaRPr lang="en-US" baseline="0" dirty="0" smtClean="0"/>
          </a:p>
          <a:p>
            <a:r>
              <a:rPr lang="en-US" baseline="0" dirty="0" smtClean="0"/>
              <a:t>You use this computer and you make some files. </a:t>
            </a:r>
            <a:r>
              <a:rPr lang="en-US" dirty="0" smtClean="0"/>
              <a:t>But</a:t>
            </a:r>
            <a:r>
              <a:rPr lang="en-US" baseline="0" dirty="0" smtClean="0"/>
              <a:t> </a:t>
            </a:r>
            <a:r>
              <a:rPr lang="en-US" baseline="0" dirty="0" smtClean="0"/>
              <a:t>now your daughter wants to work on her paper while she’s at the library. You can’t take your computer to the library. So, what we need to do is save this to an external device. </a:t>
            </a:r>
          </a:p>
          <a:p>
            <a:endParaRPr lang="en-US" baseline="0" dirty="0" smtClean="0"/>
          </a:p>
          <a:p>
            <a:r>
              <a:rPr lang="en-US" baseline="0" dirty="0" smtClean="0"/>
              <a:t>An external device can be a number of things. But basically it’s a physical object that stores data. Cd rom, floppy disk, </a:t>
            </a:r>
            <a:r>
              <a:rPr lang="en-US" baseline="0" dirty="0" err="1" smtClean="0"/>
              <a:t>usb</a:t>
            </a:r>
            <a:r>
              <a:rPr lang="en-US" baseline="0" dirty="0" smtClean="0"/>
              <a:t> drive, external hard drive. </a:t>
            </a:r>
          </a:p>
          <a:p>
            <a:endParaRPr lang="en-US" baseline="0" dirty="0" smtClean="0"/>
          </a:p>
          <a:p>
            <a:r>
              <a:rPr lang="en-US" dirty="0" smtClean="0"/>
              <a:t>So now, we have this report on the computer hard drive and the external device. So we should be noticing some very clear benefits to this idea. If something happens</a:t>
            </a:r>
            <a:r>
              <a:rPr lang="en-US" baseline="0" dirty="0" smtClean="0"/>
              <a:t> to the computer, the file is still on the external device. If I’m somewhere else I can still work on my paper. We may also be noticing some drawbacks which we’ll talk about soon. </a:t>
            </a:r>
          </a:p>
          <a:p>
            <a:endParaRPr lang="en-US" baseline="0" dirty="0" smtClean="0"/>
          </a:p>
          <a:p>
            <a:r>
              <a:rPr lang="en-US" baseline="0" dirty="0" smtClean="0"/>
              <a:t>Let’s extrapolate this idea a little more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970C986-1E85-4854-A04B-6F0D2E518616}" type="slidenum">
              <a:rPr lang="en-US" smtClean="0"/>
              <a:t>4</a:t>
            </a:fld>
            <a:endParaRPr lang="en-US"/>
          </a:p>
        </p:txBody>
      </p:sp>
    </p:spTree>
    <p:extLst>
      <p:ext uri="{BB962C8B-B14F-4D97-AF65-F5344CB8AC3E}">
        <p14:creationId xmlns:p14="http://schemas.microsoft.com/office/powerpoint/2010/main" val="405043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you’ve</a:t>
            </a:r>
            <a:r>
              <a:rPr lang="en-US" baseline="0" dirty="0" smtClean="0"/>
              <a:t> got your computer at home or in your office and you can do this. But now, your friend has their own computer at home and their daughter is working on the same paper. And another classmate has the same thing. </a:t>
            </a:r>
          </a:p>
          <a:p>
            <a:endParaRPr lang="en-US" baseline="0" dirty="0" smtClean="0"/>
          </a:p>
          <a:p>
            <a:r>
              <a:rPr lang="en-US" baseline="0" dirty="0" smtClean="0"/>
              <a:t>So for the most part, this is the way computer storage worked for a long time. </a:t>
            </a:r>
          </a:p>
          <a:p>
            <a:endParaRPr lang="en-US" baseline="0" dirty="0" smtClean="0"/>
          </a:p>
          <a:p>
            <a:r>
              <a:rPr lang="en-US" baseline="0" dirty="0" smtClean="0"/>
              <a:t>Now let’s get in to what cloud storage is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5</a:t>
            </a:fld>
            <a:endParaRPr lang="en-US"/>
          </a:p>
        </p:txBody>
      </p:sp>
    </p:spTree>
    <p:extLst>
      <p:ext uri="{BB962C8B-B14F-4D97-AF65-F5344CB8AC3E}">
        <p14:creationId xmlns:p14="http://schemas.microsoft.com/office/powerpoint/2010/main" val="162732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U.S. Department of Defense, ARPANET, a.k.a., the Advanced Research Projects Agency Network, became the first viable way to send data through packets.</a:t>
            </a:r>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6</a:t>
            </a:fld>
            <a:endParaRPr lang="en-US"/>
          </a:p>
        </p:txBody>
      </p:sp>
    </p:spTree>
    <p:extLst>
      <p:ext uri="{BB962C8B-B14F-4D97-AF65-F5344CB8AC3E}">
        <p14:creationId xmlns:p14="http://schemas.microsoft.com/office/powerpoint/2010/main" val="14187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person is our user.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They work on the computer and they create their data. Data here can mean any of the documents, photos, or other things we create on a computer. </a:t>
            </a:r>
          </a:p>
          <a:p>
            <a:endParaRPr lang="en-US" sz="1200" b="0" i="0" kern="1200" baseline="0" dirty="0" smtClean="0">
              <a:solidFill>
                <a:schemeClr val="tx1"/>
              </a:solidFill>
              <a:effectLst/>
              <a:latin typeface="+mn-lt"/>
              <a:ea typeface="+mn-ea"/>
              <a:cs typeface="+mn-cs"/>
            </a:endParaRPr>
          </a:p>
          <a:p>
            <a:r>
              <a:rPr lang="en-US" dirty="0" smtClean="0"/>
              <a:t>Save remotely – this means it’s saved somewhere other</a:t>
            </a:r>
            <a:r>
              <a:rPr lang="en-US" baseline="0" dirty="0" smtClean="0"/>
              <a:t> than the computer </a:t>
            </a:r>
          </a:p>
          <a:p>
            <a:endParaRPr lang="en-US" baseline="0" dirty="0" smtClean="0"/>
          </a:p>
          <a:p>
            <a:r>
              <a:rPr lang="en-US" baseline="0" dirty="0" smtClean="0"/>
              <a:t>Ability to access data through the internet – we can get to that data </a:t>
            </a:r>
          </a:p>
          <a:p>
            <a:endParaRPr lang="en-US" baseline="0" dirty="0" smtClean="0"/>
          </a:p>
          <a:p>
            <a:r>
              <a:rPr lang="en-US" baseline="0" dirty="0" smtClean="0"/>
              <a:t>So – in one regard this is very similar to an external storage device, right? You make something on a computer and you save it somewhere else. The key to cloud storage is this final part about access data through the internet. This becomes the key to cloud storage. And again, this is going to show us some benefit and some drawbacks. </a:t>
            </a:r>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7</a:t>
            </a:fld>
            <a:endParaRPr lang="en-US"/>
          </a:p>
        </p:txBody>
      </p:sp>
    </p:spTree>
    <p:extLst>
      <p:ext uri="{BB962C8B-B14F-4D97-AF65-F5344CB8AC3E}">
        <p14:creationId xmlns:p14="http://schemas.microsoft.com/office/powerpoint/2010/main" val="226595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Cloud storage is a modern</a:t>
            </a:r>
            <a:r>
              <a:rPr lang="en-US" sz="1200" b="0" i="0" kern="1200" baseline="0" dirty="0" smtClean="0">
                <a:solidFill>
                  <a:schemeClr val="tx1"/>
                </a:solidFill>
                <a:effectLst/>
                <a:latin typeface="+mn-lt"/>
                <a:ea typeface="+mn-ea"/>
                <a:cs typeface="+mn-cs"/>
              </a:rPr>
              <a:t> term that’s becoming mainstream</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However, the concept is not new</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a:t>
            </a:r>
            <a:r>
              <a:rPr lang="en-US" sz="1200" b="0" i="0" kern="1200" dirty="0" smtClean="0">
                <a:solidFill>
                  <a:schemeClr val="tx1"/>
                </a:solidFill>
                <a:effectLst/>
                <a:latin typeface="+mn-lt"/>
                <a:ea typeface="+mn-ea"/>
                <a:cs typeface="+mn-cs"/>
              </a:rPr>
              <a:t>. Department of Defense, ARPANET, a.k.a., the Advanced Research Projects Agency Network, became the first viable way to send data through packets</a:t>
            </a:r>
            <a:r>
              <a:rPr lang="en-US" sz="1200" b="0" i="0" kern="1200" dirty="0" smtClean="0">
                <a:solidFill>
                  <a:schemeClr val="tx1"/>
                </a:solidFill>
                <a:effectLst/>
                <a:latin typeface="+mn-lt"/>
                <a:ea typeface="+mn-ea"/>
                <a:cs typeface="+mn-cs"/>
              </a:rPr>
              <a:t>. So they realized that a system where data is only locally stored on individual computers was not efficient for collaboration</a:t>
            </a:r>
            <a:r>
              <a:rPr lang="en-US" sz="1200" b="0" i="0" kern="1200" baseline="0" dirty="0" smtClean="0">
                <a:solidFill>
                  <a:schemeClr val="tx1"/>
                </a:solidFill>
                <a:effectLst/>
                <a:latin typeface="+mn-lt"/>
                <a:ea typeface="+mn-ea"/>
                <a:cs typeface="+mn-cs"/>
              </a:rPr>
              <a:t> and team work.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Email</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How many people have email?</a:t>
            </a:r>
          </a:p>
          <a:p>
            <a:r>
              <a:rPr lang="en-US" sz="1200" b="0" i="0" kern="1200" baseline="0" dirty="0" smtClean="0">
                <a:solidFill>
                  <a:schemeClr val="tx1"/>
                </a:solidFill>
                <a:effectLst/>
                <a:latin typeface="+mn-lt"/>
                <a:ea typeface="+mn-ea"/>
                <a:cs typeface="+mn-cs"/>
              </a:rPr>
              <a:t>How many people have checked their email on a computer other than your home computer?</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This </a:t>
            </a:r>
            <a:r>
              <a:rPr lang="en-US" sz="1200" b="0" i="0" kern="1200" baseline="0" dirty="0" smtClean="0">
                <a:solidFill>
                  <a:schemeClr val="tx1"/>
                </a:solidFill>
                <a:effectLst/>
                <a:latin typeface="+mn-lt"/>
                <a:ea typeface="+mn-ea"/>
                <a:cs typeface="+mn-cs"/>
              </a:rPr>
              <a:t>is </a:t>
            </a:r>
            <a:r>
              <a:rPr lang="en-US" sz="1200" b="0" i="0" kern="1200" baseline="0" dirty="0" smtClean="0">
                <a:solidFill>
                  <a:schemeClr val="tx1"/>
                </a:solidFill>
                <a:effectLst/>
                <a:latin typeface="+mn-lt"/>
                <a:ea typeface="+mn-ea"/>
                <a:cs typeface="+mn-cs"/>
              </a:rPr>
              <a:t>the concept of cloud </a:t>
            </a:r>
            <a:r>
              <a:rPr lang="en-US" sz="1200" b="0" i="0" kern="1200" baseline="0" dirty="0" smtClean="0">
                <a:solidFill>
                  <a:schemeClr val="tx1"/>
                </a:solidFill>
                <a:effectLst/>
                <a:latin typeface="+mn-lt"/>
                <a:ea typeface="+mn-ea"/>
                <a:cs typeface="+mn-cs"/>
              </a:rPr>
              <a:t>storage. We don’t think of it that way because we’re trained to think of EMAIL as just existing on the internet. </a:t>
            </a:r>
            <a:r>
              <a:rPr lang="en-US" sz="1200" b="0" i="0" kern="1200" baseline="0" dirty="0" smtClean="0">
                <a:solidFill>
                  <a:schemeClr val="tx1"/>
                </a:solidFill>
                <a:effectLst/>
                <a:latin typeface="+mn-lt"/>
                <a:ea typeface="+mn-ea"/>
                <a:cs typeface="+mn-cs"/>
              </a:rPr>
              <a:t>But </a:t>
            </a:r>
            <a:r>
              <a:rPr lang="en-US" sz="1200" b="0" i="0" kern="1200" baseline="0" dirty="0" smtClean="0">
                <a:solidFill>
                  <a:schemeClr val="tx1"/>
                </a:solidFill>
                <a:effectLst/>
                <a:latin typeface="+mn-lt"/>
                <a:ea typeface="+mn-ea"/>
                <a:cs typeface="+mn-cs"/>
              </a:rPr>
              <a:t>really, what’s happening is that your email provider has storage space on the internet and is just holding everything there so that you can get to it.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So the concept is not new, but some of the ways it’s being used are new.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One of the first commercial applications was for backup insurance for deletion, viruses, physical damage. Technology is a business, so someone thought, how can we leverage this</a:t>
            </a:r>
            <a:r>
              <a:rPr lang="en-US" sz="1200" b="0" i="0" kern="1200" baseline="0" dirty="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into a product we can sell.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Carbonite and </a:t>
            </a:r>
            <a:r>
              <a:rPr lang="en-US" sz="1200" b="0" i="0" kern="1200" baseline="0" dirty="0" err="1" smtClean="0">
                <a:solidFill>
                  <a:schemeClr val="tx1"/>
                </a:solidFill>
                <a:effectLst/>
                <a:latin typeface="+mn-lt"/>
                <a:ea typeface="+mn-ea"/>
                <a:cs typeface="+mn-cs"/>
              </a:rPr>
              <a:t>Mozy</a:t>
            </a:r>
            <a:r>
              <a:rPr lang="en-US" sz="1200" b="0" i="0" kern="1200" baseline="0" dirty="0" smtClean="0">
                <a:solidFill>
                  <a:schemeClr val="tx1"/>
                </a:solidFill>
                <a:effectLst/>
                <a:latin typeface="+mn-lt"/>
                <a:ea typeface="+mn-ea"/>
                <a:cs typeface="+mn-cs"/>
              </a:rPr>
              <a:t> were 2 big companies who did this.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next application that’s become a viable product is personal storage space. Think of the ways we created 20 years ago and before that. Typewriters, </a:t>
            </a:r>
            <a:r>
              <a:rPr lang="en-US" sz="1200" b="0" i="0" kern="1200" baseline="0" dirty="0" err="1" smtClean="0">
                <a:solidFill>
                  <a:schemeClr val="tx1"/>
                </a:solidFill>
                <a:effectLst/>
                <a:latin typeface="+mn-lt"/>
                <a:ea typeface="+mn-ea"/>
                <a:cs typeface="+mn-cs"/>
              </a:rPr>
              <a:t>polaroids</a:t>
            </a:r>
            <a:r>
              <a:rPr lang="en-US" sz="1200" b="0" i="0" kern="1200" baseline="0" dirty="0" smtClean="0">
                <a:solidFill>
                  <a:schemeClr val="tx1"/>
                </a:solidFill>
                <a:effectLst/>
                <a:latin typeface="+mn-lt"/>
                <a:ea typeface="+mn-ea"/>
                <a:cs typeface="+mn-cs"/>
              </a:rPr>
              <a:t>, we wrote letters. </a:t>
            </a:r>
            <a:r>
              <a:rPr lang="en-US" sz="1200" b="0" i="0" kern="1200" baseline="0" dirty="0" err="1" smtClean="0">
                <a:solidFill>
                  <a:schemeClr val="tx1"/>
                </a:solidFill>
                <a:effectLst/>
                <a:latin typeface="+mn-lt"/>
                <a:ea typeface="+mn-ea"/>
                <a:cs typeface="+mn-cs"/>
              </a:rPr>
              <a:t>Im</a:t>
            </a:r>
            <a:r>
              <a:rPr lang="en-US" sz="1200" b="0" i="0" kern="1200" baseline="0" dirty="0" smtClean="0">
                <a:solidFill>
                  <a:schemeClr val="tx1"/>
                </a:solidFill>
                <a:effectLst/>
                <a:latin typeface="+mn-lt"/>
                <a:ea typeface="+mn-ea"/>
                <a:cs typeface="+mn-cs"/>
              </a:rPr>
              <a:t> old enough to have written my grade school essays by hand. In high school and college I started using a computer. So as we’ve moved toward an </a:t>
            </a:r>
            <a:r>
              <a:rPr lang="en-US" sz="1200" b="0" i="0" kern="1200" baseline="0" dirty="0" err="1" smtClean="0">
                <a:solidFill>
                  <a:schemeClr val="tx1"/>
                </a:solidFill>
                <a:effectLst/>
                <a:latin typeface="+mn-lt"/>
                <a:ea typeface="+mn-ea"/>
                <a:cs typeface="+mn-cs"/>
              </a:rPr>
              <a:t>environement</a:t>
            </a:r>
            <a:r>
              <a:rPr lang="en-US" sz="1200" b="0" i="0" kern="1200" baseline="0" dirty="0" smtClean="0">
                <a:solidFill>
                  <a:schemeClr val="tx1"/>
                </a:solidFill>
                <a:effectLst/>
                <a:latin typeface="+mn-lt"/>
                <a:ea typeface="+mn-ea"/>
                <a:cs typeface="+mn-cs"/>
              </a:rPr>
              <a:t> where we create more and more digital assets, it makes sense that we need a place to store these.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Camera phones. We have the ability to fill massive amounts of space with something in our pocket. Products like Google Drive and iCloud which we’ll talk about are answers to questions like what do we do with all our camera photos. </a:t>
            </a:r>
          </a:p>
          <a:p>
            <a:endParaRPr lang="en-US" sz="1200" b="0" i="0" kern="1200" baseline="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D970C986-1E85-4854-A04B-6F0D2E518616}" type="slidenum">
              <a:rPr lang="en-US" smtClean="0"/>
              <a:t>8</a:t>
            </a:fld>
            <a:endParaRPr lang="en-US"/>
          </a:p>
        </p:txBody>
      </p:sp>
    </p:spTree>
    <p:extLst>
      <p:ext uri="{BB962C8B-B14F-4D97-AF65-F5344CB8AC3E}">
        <p14:creationId xmlns:p14="http://schemas.microsoft.com/office/powerpoint/2010/main" val="31035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0C986-1E85-4854-A04B-6F0D2E518616}" type="slidenum">
              <a:rPr lang="en-US" smtClean="0"/>
              <a:t>9</a:t>
            </a:fld>
            <a:endParaRPr lang="en-US"/>
          </a:p>
        </p:txBody>
      </p:sp>
    </p:spTree>
    <p:extLst>
      <p:ext uri="{BB962C8B-B14F-4D97-AF65-F5344CB8AC3E}">
        <p14:creationId xmlns:p14="http://schemas.microsoft.com/office/powerpoint/2010/main" val="330161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7/18/2018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7/18/2018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Cloud storage 101	</a:t>
            </a:r>
            <a:endParaRPr lang="en-US" dirty="0"/>
          </a:p>
        </p:txBody>
      </p:sp>
      <p:sp>
        <p:nvSpPr>
          <p:cNvPr id="3" name="Subtitle 2"/>
          <p:cNvSpPr>
            <a:spLocks noGrp="1"/>
          </p:cNvSpPr>
          <p:nvPr>
            <p:ph type="subTitle" idx="1"/>
          </p:nvPr>
        </p:nvSpPr>
        <p:spPr/>
        <p:txBody>
          <a:bodyPr/>
          <a:lstStyle/>
          <a:p>
            <a:r>
              <a:rPr lang="en-US" dirty="0" smtClean="0"/>
              <a:t>Indian prairie library</a:t>
            </a:r>
            <a:br>
              <a:rPr lang="en-US" dirty="0" smtClean="0"/>
            </a:br>
            <a:r>
              <a:rPr lang="en-US" dirty="0" smtClean="0"/>
              <a:t>July 18, 2018</a:t>
            </a:r>
            <a:endParaRPr lang="en-US" dirty="0"/>
          </a:p>
        </p:txBody>
      </p:sp>
    </p:spTree>
    <p:extLst>
      <p:ext uri="{BB962C8B-B14F-4D97-AF65-F5344CB8AC3E}">
        <p14:creationId xmlns:p14="http://schemas.microsoft.com/office/powerpoint/2010/main" val="3328977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 </a:t>
            </a:r>
            <a:endParaRPr lang="en-US" dirty="0"/>
          </a:p>
        </p:txBody>
      </p:sp>
      <p:sp>
        <p:nvSpPr>
          <p:cNvPr id="3" name="Content Placeholder 2"/>
          <p:cNvSpPr>
            <a:spLocks noGrp="1"/>
          </p:cNvSpPr>
          <p:nvPr>
            <p:ph idx="1"/>
          </p:nvPr>
        </p:nvSpPr>
        <p:spPr>
          <a:xfrm>
            <a:off x="3215535" y="1977020"/>
            <a:ext cx="7332721" cy="1150533"/>
          </a:xfrm>
        </p:spPr>
        <p:txBody>
          <a:bodyPr>
            <a:noAutofit/>
          </a:bodyPr>
          <a:lstStyle/>
          <a:p>
            <a:pPr marL="0" indent="0">
              <a:buNone/>
            </a:pPr>
            <a:r>
              <a:rPr lang="en-US" sz="4800" dirty="0" smtClean="0"/>
              <a:t>Benefits to Cloud Storage</a:t>
            </a:r>
            <a:endParaRPr lang="en-US" sz="4800" dirty="0"/>
          </a:p>
        </p:txBody>
      </p:sp>
      <p:sp>
        <p:nvSpPr>
          <p:cNvPr id="5" name="Content Placeholder 2"/>
          <p:cNvSpPr txBox="1">
            <a:spLocks/>
          </p:cNvSpPr>
          <p:nvPr/>
        </p:nvSpPr>
        <p:spPr>
          <a:xfrm>
            <a:off x="3122769" y="4115037"/>
            <a:ext cx="6233264" cy="115053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4000" dirty="0" smtClean="0"/>
              <a:t>Emergency/Backup</a:t>
            </a:r>
            <a:endParaRPr lang="en-US" sz="4000" dirty="0"/>
          </a:p>
        </p:txBody>
      </p:sp>
      <p:sp>
        <p:nvSpPr>
          <p:cNvPr id="6" name="Content Placeholder 2"/>
          <p:cNvSpPr txBox="1">
            <a:spLocks/>
          </p:cNvSpPr>
          <p:nvPr/>
        </p:nvSpPr>
        <p:spPr>
          <a:xfrm>
            <a:off x="3122769" y="5328659"/>
            <a:ext cx="7746378" cy="115053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4000" dirty="0" smtClean="0"/>
              <a:t>Low cost – free to a certain limit</a:t>
            </a:r>
            <a:endParaRPr lang="en-US" sz="4000" dirty="0"/>
          </a:p>
        </p:txBody>
      </p:sp>
      <p:sp>
        <p:nvSpPr>
          <p:cNvPr id="7" name="Content Placeholder 2"/>
          <p:cNvSpPr txBox="1">
            <a:spLocks/>
          </p:cNvSpPr>
          <p:nvPr/>
        </p:nvSpPr>
        <p:spPr>
          <a:xfrm>
            <a:off x="3122769" y="2947041"/>
            <a:ext cx="6233264" cy="115053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4000" dirty="0" smtClean="0"/>
              <a:t>Convenience/Access</a:t>
            </a:r>
            <a:endParaRPr lang="en-US" sz="4000" dirty="0"/>
          </a:p>
        </p:txBody>
      </p:sp>
    </p:spTree>
    <p:extLst>
      <p:ext uri="{BB962C8B-B14F-4D97-AF65-F5344CB8AC3E}">
        <p14:creationId xmlns:p14="http://schemas.microsoft.com/office/powerpoint/2010/main" val="302901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 </a:t>
            </a:r>
            <a:endParaRPr lang="en-US" dirty="0"/>
          </a:p>
        </p:txBody>
      </p:sp>
      <p:sp>
        <p:nvSpPr>
          <p:cNvPr id="3" name="Content Placeholder 2"/>
          <p:cNvSpPr>
            <a:spLocks noGrp="1"/>
          </p:cNvSpPr>
          <p:nvPr>
            <p:ph idx="1"/>
          </p:nvPr>
        </p:nvSpPr>
        <p:spPr>
          <a:xfrm>
            <a:off x="3215535" y="1977020"/>
            <a:ext cx="7604865" cy="1150533"/>
          </a:xfrm>
        </p:spPr>
        <p:txBody>
          <a:bodyPr>
            <a:noAutofit/>
          </a:bodyPr>
          <a:lstStyle/>
          <a:p>
            <a:pPr marL="0" indent="0">
              <a:buNone/>
            </a:pPr>
            <a:r>
              <a:rPr lang="en-US" sz="4800" dirty="0" smtClean="0"/>
              <a:t>Drawbacks to Cloud Storage</a:t>
            </a:r>
            <a:endParaRPr lang="en-US" sz="4800" dirty="0"/>
          </a:p>
        </p:txBody>
      </p:sp>
      <p:sp>
        <p:nvSpPr>
          <p:cNvPr id="5" name="Content Placeholder 2"/>
          <p:cNvSpPr txBox="1">
            <a:spLocks/>
          </p:cNvSpPr>
          <p:nvPr/>
        </p:nvSpPr>
        <p:spPr>
          <a:xfrm>
            <a:off x="1974574" y="4269704"/>
            <a:ext cx="7474225" cy="115053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4000" dirty="0" smtClean="0"/>
              <a:t>Get stuck with a service</a:t>
            </a:r>
            <a:endParaRPr lang="en-US" sz="4000" dirty="0"/>
          </a:p>
        </p:txBody>
      </p:sp>
      <p:sp>
        <p:nvSpPr>
          <p:cNvPr id="6" name="Content Placeholder 2"/>
          <p:cNvSpPr txBox="1">
            <a:spLocks/>
          </p:cNvSpPr>
          <p:nvPr/>
        </p:nvSpPr>
        <p:spPr>
          <a:xfrm>
            <a:off x="1974574" y="3063915"/>
            <a:ext cx="8987339" cy="115053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4000" dirty="0" smtClean="0"/>
              <a:t>Reliant on </a:t>
            </a:r>
            <a:r>
              <a:rPr lang="en-US" sz="4000" i="1" dirty="0" smtClean="0"/>
              <a:t>more</a:t>
            </a:r>
            <a:r>
              <a:rPr lang="en-US" sz="4000" dirty="0" smtClean="0"/>
              <a:t>*</a:t>
            </a:r>
            <a:r>
              <a:rPr lang="en-US" sz="4000" i="1" dirty="0" smtClean="0"/>
              <a:t> </a:t>
            </a:r>
            <a:r>
              <a:rPr lang="en-US" sz="4000" dirty="0" smtClean="0"/>
              <a:t>factors outside your control</a:t>
            </a:r>
            <a:endParaRPr lang="en-US" sz="4000" dirty="0"/>
          </a:p>
        </p:txBody>
      </p:sp>
      <p:sp>
        <p:nvSpPr>
          <p:cNvPr id="7" name="Content Placeholder 2"/>
          <p:cNvSpPr txBox="1">
            <a:spLocks/>
          </p:cNvSpPr>
          <p:nvPr/>
        </p:nvSpPr>
        <p:spPr>
          <a:xfrm>
            <a:off x="1974574" y="5420237"/>
            <a:ext cx="7474225" cy="115053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4000" dirty="0" smtClean="0"/>
              <a:t>Long term costs</a:t>
            </a:r>
            <a:endParaRPr lang="en-US" sz="4000" dirty="0"/>
          </a:p>
        </p:txBody>
      </p:sp>
    </p:spTree>
    <p:extLst>
      <p:ext uri="{BB962C8B-B14F-4D97-AF65-F5344CB8AC3E}">
        <p14:creationId xmlns:p14="http://schemas.microsoft.com/office/powerpoint/2010/main" val="3984659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071" y="156831"/>
            <a:ext cx="10993549" cy="1475013"/>
          </a:xfrm>
        </p:spPr>
        <p:txBody>
          <a:bodyPr/>
          <a:lstStyle/>
          <a:p>
            <a:r>
              <a:rPr lang="en-US" dirty="0" smtClean="0"/>
              <a:t>Cloud storage 101	</a:t>
            </a:r>
            <a:endParaRPr lang="en-US" dirty="0"/>
          </a:p>
        </p:txBody>
      </p:sp>
      <p:sp>
        <p:nvSpPr>
          <p:cNvPr id="6" name="Rectangle 5"/>
          <p:cNvSpPr/>
          <p:nvPr/>
        </p:nvSpPr>
        <p:spPr>
          <a:xfrm>
            <a:off x="447041" y="1808480"/>
            <a:ext cx="11273768"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587150" y="1631844"/>
            <a:ext cx="10993549" cy="3989493"/>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rPr>
              <a:t>Basics of use</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733649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Traditional Computer Storage </a:t>
            </a:r>
            <a:endParaRPr lang="en-US" sz="3600" dirty="0"/>
          </a:p>
        </p:txBody>
      </p:sp>
      <p:pic>
        <p:nvPicPr>
          <p:cNvPr id="4" name="Content Placeholder 3" descr="File:Tatung-einstein-&lt;strong&gt;computer&lt;/strong&gt;.png - Wikimedia Comm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958" y="4668663"/>
            <a:ext cx="2543305" cy="2250327"/>
          </a:xfrm>
        </p:spPr>
      </p:pic>
      <p:pic>
        <p:nvPicPr>
          <p:cNvPr id="5" name="Picture 4" descr="Kasper-ACHS-Block3 - symptoms of galactosemia"/>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0736" y="1876221"/>
            <a:ext cx="950976" cy="1463040"/>
          </a:xfrm>
          <a:prstGeom prst="rect">
            <a:avLst/>
          </a:prstGeom>
        </p:spPr>
      </p:pic>
      <p:pic>
        <p:nvPicPr>
          <p:cNvPr id="6" name="Picture 5" descr="Kasper-ACHS-Block3 - symptoms of galactosemia"/>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361613" y="1919246"/>
            <a:ext cx="950976" cy="1463040"/>
          </a:xfrm>
          <a:prstGeom prst="rect">
            <a:avLst/>
          </a:prstGeom>
          <a:solidFill>
            <a:schemeClr val="accent2"/>
          </a:solidFill>
        </p:spPr>
      </p:pic>
      <p:pic>
        <p:nvPicPr>
          <p:cNvPr id="7" name="Picture 6" descr="Kasper-ACHS-Block3 - symptoms of galactosemia"/>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435660" y="1907600"/>
            <a:ext cx="950976" cy="1463040"/>
          </a:xfrm>
          <a:prstGeom prst="rect">
            <a:avLst/>
          </a:prstGeom>
        </p:spPr>
      </p:pic>
      <p:pic>
        <p:nvPicPr>
          <p:cNvPr id="8" name="Content Placeholder 3" descr="File:Tatung-einstein-&lt;strong&gt;computer&lt;/strong&gt;.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27" y="4856730"/>
            <a:ext cx="2360727" cy="2088781"/>
          </a:xfrm>
          <a:prstGeom prst="rect">
            <a:avLst/>
          </a:prstGeom>
        </p:spPr>
      </p:pic>
      <p:pic>
        <p:nvPicPr>
          <p:cNvPr id="9" name="Content Placeholder 3" descr="File:Tatung-einstein-&lt;strong&gt;computer&lt;/strong&gt;.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349" y="4811977"/>
            <a:ext cx="2467860" cy="2183573"/>
          </a:xfrm>
          <a:prstGeom prst="rect">
            <a:avLst/>
          </a:prstGeom>
        </p:spPr>
      </p:pic>
      <p:cxnSp>
        <p:nvCxnSpPr>
          <p:cNvPr id="11" name="Straight Arrow Connector 10"/>
          <p:cNvCxnSpPr/>
          <p:nvPr/>
        </p:nvCxnSpPr>
        <p:spPr>
          <a:xfrm>
            <a:off x="1556224" y="3382286"/>
            <a:ext cx="0" cy="1162885"/>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37101" y="3709838"/>
            <a:ext cx="0" cy="1146892"/>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11148" y="3701874"/>
            <a:ext cx="0" cy="1076831"/>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Picture 2" descr="&lt;strong&gt;Disk&lt;/strong&gt; Computer Disc · Free vector graphic on Pixab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6550" y="5548453"/>
            <a:ext cx="1186543" cy="1114238"/>
          </a:xfrm>
          <a:prstGeom prst="rect">
            <a:avLst/>
          </a:prstGeom>
        </p:spPr>
      </p:pic>
      <p:cxnSp>
        <p:nvCxnSpPr>
          <p:cNvPr id="15" name="Straight Arrow Connector 14"/>
          <p:cNvCxnSpPr/>
          <p:nvPr/>
        </p:nvCxnSpPr>
        <p:spPr>
          <a:xfrm flipH="1" flipV="1">
            <a:off x="1895083" y="6502021"/>
            <a:ext cx="1089005" cy="59486"/>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lt;strong&gt;Disk&lt;/strong&gt; Computer Disc · Free vector graphic on Pixabay"/>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19795" y="5606221"/>
            <a:ext cx="1067039" cy="1002016"/>
          </a:xfrm>
          <a:prstGeom prst="rect">
            <a:avLst/>
          </a:prstGeom>
        </p:spPr>
      </p:pic>
      <p:cxnSp>
        <p:nvCxnSpPr>
          <p:cNvPr id="17" name="Straight Arrow Connector 16"/>
          <p:cNvCxnSpPr/>
          <p:nvPr/>
        </p:nvCxnSpPr>
        <p:spPr>
          <a:xfrm flipH="1" flipV="1">
            <a:off x="6420601" y="6461057"/>
            <a:ext cx="1001486" cy="40964"/>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0469152" y="6509657"/>
            <a:ext cx="888114" cy="9858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lt;strong&gt;Disk&lt;/strong&gt; Computer Disc · Free vector graphic on Pixabay"/>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995081" y="5479523"/>
            <a:ext cx="1067039" cy="1002016"/>
          </a:xfrm>
          <a:prstGeom prst="rect">
            <a:avLst/>
          </a:prstGeom>
        </p:spPr>
      </p:pic>
      <p:cxnSp>
        <p:nvCxnSpPr>
          <p:cNvPr id="22" name="Straight Connector 21"/>
          <p:cNvCxnSpPr/>
          <p:nvPr/>
        </p:nvCxnSpPr>
        <p:spPr>
          <a:xfrm>
            <a:off x="4250727" y="1921633"/>
            <a:ext cx="0" cy="463731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561470" y="1962030"/>
            <a:ext cx="0" cy="4637314"/>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990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CLOUD </a:t>
            </a:r>
            <a:r>
              <a:rPr lang="en-US" sz="4400" dirty="0" smtClean="0"/>
              <a:t>Computer Storage </a:t>
            </a:r>
            <a:endParaRPr lang="en-US" sz="4400" dirty="0"/>
          </a:p>
        </p:txBody>
      </p:sp>
      <p:pic>
        <p:nvPicPr>
          <p:cNvPr id="4" name="Content Placeholder 3" descr="File:Tatung-einstein-&lt;strong&gt;computer&lt;/strong&gt;.png - Wikimedia Comm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958" y="4668663"/>
            <a:ext cx="2543305" cy="2250327"/>
          </a:xfrm>
        </p:spPr>
      </p:pic>
      <p:pic>
        <p:nvPicPr>
          <p:cNvPr id="5" name="Picture 4" descr="Kasper-ACHS-Block3 - symptoms of galactosemia"/>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0736" y="1876221"/>
            <a:ext cx="950976" cy="1463040"/>
          </a:xfrm>
          <a:prstGeom prst="rect">
            <a:avLst/>
          </a:prstGeom>
        </p:spPr>
      </p:pic>
      <p:pic>
        <p:nvPicPr>
          <p:cNvPr id="6" name="Picture 5" descr="Kasper-ACHS-Block3 - symptoms of galactosemia"/>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361613" y="1919246"/>
            <a:ext cx="950976" cy="1463040"/>
          </a:xfrm>
          <a:prstGeom prst="rect">
            <a:avLst/>
          </a:prstGeom>
          <a:solidFill>
            <a:schemeClr val="accent2"/>
          </a:solidFill>
        </p:spPr>
      </p:pic>
      <p:pic>
        <p:nvPicPr>
          <p:cNvPr id="7" name="Picture 6" descr="Kasper-ACHS-Block3 - symptoms of galactosemia"/>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435660" y="1907600"/>
            <a:ext cx="950976" cy="1463040"/>
          </a:xfrm>
          <a:prstGeom prst="rect">
            <a:avLst/>
          </a:prstGeom>
        </p:spPr>
      </p:pic>
      <p:pic>
        <p:nvPicPr>
          <p:cNvPr id="8" name="Content Placeholder 3" descr="File:Tatung-einstein-&lt;strong&gt;computer&lt;/strong&gt;.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27" y="4856730"/>
            <a:ext cx="2360727" cy="2088781"/>
          </a:xfrm>
          <a:prstGeom prst="rect">
            <a:avLst/>
          </a:prstGeom>
        </p:spPr>
      </p:pic>
      <p:pic>
        <p:nvPicPr>
          <p:cNvPr id="9" name="Content Placeholder 3" descr="File:Tatung-einstein-&lt;strong&gt;computer&lt;/strong&gt;.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349" y="4811977"/>
            <a:ext cx="2467860" cy="2183573"/>
          </a:xfrm>
          <a:prstGeom prst="rect">
            <a:avLst/>
          </a:prstGeom>
        </p:spPr>
      </p:pic>
      <p:cxnSp>
        <p:nvCxnSpPr>
          <p:cNvPr id="11" name="Straight Arrow Connector 10"/>
          <p:cNvCxnSpPr/>
          <p:nvPr/>
        </p:nvCxnSpPr>
        <p:spPr>
          <a:xfrm>
            <a:off x="1556224" y="3382286"/>
            <a:ext cx="0" cy="1162885"/>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37101" y="3709838"/>
            <a:ext cx="0" cy="1146892"/>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11148" y="3701874"/>
            <a:ext cx="0" cy="1076831"/>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347611" y="4454835"/>
            <a:ext cx="613948" cy="1155395"/>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81095" y="4975944"/>
            <a:ext cx="805197" cy="817882"/>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0766955" y="4798758"/>
            <a:ext cx="707319" cy="937096"/>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50727" y="1921633"/>
            <a:ext cx="0" cy="463731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561470" y="1962030"/>
            <a:ext cx="0" cy="4637314"/>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9" name="Picture 18" descr="Cute &lt;strong&gt;Cloud&lt;/strong&gt; - Coloring Book by uroesch - Cute &lt;strong&gt;cloud&lt;/strong&gt; for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347" y="3152681"/>
            <a:ext cx="1521246" cy="1114313"/>
          </a:xfrm>
          <a:prstGeom prst="rect">
            <a:avLst/>
          </a:prstGeom>
        </p:spPr>
      </p:pic>
      <p:pic>
        <p:nvPicPr>
          <p:cNvPr id="24" name="Picture 23" descr="Cute &lt;strong&gt;Cloud&lt;/strong&gt; - Coloring Book by uroesch - Cute &lt;strong&gt;cloud&lt;/strong&gt; for ..."/>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716697" y="3701874"/>
            <a:ext cx="1521246" cy="1114313"/>
          </a:xfrm>
          <a:prstGeom prst="rect">
            <a:avLst/>
          </a:prstGeom>
        </p:spPr>
      </p:pic>
      <p:pic>
        <p:nvPicPr>
          <p:cNvPr id="25" name="Picture 24" descr="Cute &lt;strong&gt;Cloud&lt;/strong&gt; - Coloring Book by uroesch - Cute &lt;strong&gt;cloud&lt;/strong&gt; for ..."/>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652807" y="3548629"/>
            <a:ext cx="1521246" cy="1114313"/>
          </a:xfrm>
          <a:prstGeom prst="rect">
            <a:avLst/>
          </a:prstGeom>
        </p:spPr>
      </p:pic>
    </p:spTree>
    <p:extLst>
      <p:ext uri="{BB962C8B-B14F-4D97-AF65-F5344CB8AC3E}">
        <p14:creationId xmlns:p14="http://schemas.microsoft.com/office/powerpoint/2010/main" val="195094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t>
            </a:r>
            <a:r>
              <a:rPr lang="en-US" dirty="0" smtClean="0"/>
              <a:t>Computer Storage </a:t>
            </a:r>
            <a:endParaRPr lang="en-US" dirty="0"/>
          </a:p>
        </p:txBody>
      </p:sp>
      <p:pic>
        <p:nvPicPr>
          <p:cNvPr id="6" name="Picture 5" descr="Kasper-ACHS-Block3 - symptoms of galactosemia"/>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300686" y="4930525"/>
            <a:ext cx="993421" cy="1528340"/>
          </a:xfrm>
          <a:prstGeom prst="rect">
            <a:avLst/>
          </a:prstGeom>
          <a:solidFill>
            <a:schemeClr val="accent2"/>
          </a:solidFill>
        </p:spPr>
      </p:pic>
      <p:pic>
        <p:nvPicPr>
          <p:cNvPr id="7" name="Picture 6" descr="Kasper-ACHS-Block3 - symptoms of galactosemia"/>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596291" y="5035509"/>
            <a:ext cx="950976" cy="1463040"/>
          </a:xfrm>
          <a:prstGeom prst="rect">
            <a:avLst/>
          </a:prstGeom>
        </p:spPr>
      </p:pic>
      <p:pic>
        <p:nvPicPr>
          <p:cNvPr id="8" name="Content Placeholder 3" descr="File:Tatung-einstein-&lt;strong&gt;computer&lt;/strong&g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193" y="5004334"/>
            <a:ext cx="1994832" cy="1765036"/>
          </a:xfrm>
          <a:prstGeom prst="rect">
            <a:avLst/>
          </a:prstGeom>
        </p:spPr>
      </p:pic>
      <p:pic>
        <p:nvPicPr>
          <p:cNvPr id="9" name="Content Placeholder 3" descr="File:Tatung-einstein-&lt;strong&gt;computer&lt;/strong&g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267" y="4914521"/>
            <a:ext cx="2127859" cy="1882739"/>
          </a:xfrm>
          <a:prstGeom prst="rect">
            <a:avLst/>
          </a:prstGeom>
        </p:spPr>
      </p:pic>
      <p:cxnSp>
        <p:nvCxnSpPr>
          <p:cNvPr id="13" name="Straight Arrow Connector 12"/>
          <p:cNvCxnSpPr/>
          <p:nvPr/>
        </p:nvCxnSpPr>
        <p:spPr>
          <a:xfrm flipH="1" flipV="1">
            <a:off x="5506627" y="5381793"/>
            <a:ext cx="1046592" cy="2642"/>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603564" y="5381793"/>
            <a:ext cx="827475" cy="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46943" y="1940373"/>
            <a:ext cx="0" cy="463731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441727" y="1921633"/>
            <a:ext cx="0" cy="4637314"/>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9" name="Picture 18" descr="Cute &lt;strong&gt;Cloud&lt;/strong&gt; - Coloring Book by uroesch - Cute &lt;strong&gt;cloud&lt;/strong&gt; for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891" y="2499395"/>
            <a:ext cx="1521246" cy="1114313"/>
          </a:xfrm>
          <a:prstGeom prst="rect">
            <a:avLst/>
          </a:prstGeom>
        </p:spPr>
      </p:pic>
      <p:pic>
        <p:nvPicPr>
          <p:cNvPr id="24" name="Picture 23" descr="Cute &lt;strong&gt;Cloud&lt;/strong&gt; - Coloring Book by uroesch - Cute &lt;strong&gt;cloud&lt;/strong&gt; for ..."/>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67274" y="2614259"/>
            <a:ext cx="1521246" cy="1114313"/>
          </a:xfrm>
          <a:prstGeom prst="rect">
            <a:avLst/>
          </a:prstGeom>
        </p:spPr>
      </p:pic>
      <p:pic>
        <p:nvPicPr>
          <p:cNvPr id="25" name="Picture 24" descr="Cute &lt;strong&gt;Cloud&lt;/strong&gt; - Coloring Book by uroesch - Cute &lt;strong&gt;cloud&lt;/strong&gt; for ..."/>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433817" y="2499395"/>
            <a:ext cx="1521246" cy="1114313"/>
          </a:xfrm>
          <a:prstGeom prst="rect">
            <a:avLst/>
          </a:prstGeom>
        </p:spPr>
      </p:pic>
      <p:sp>
        <p:nvSpPr>
          <p:cNvPr id="27" name="Freeform 26"/>
          <p:cNvSpPr/>
          <p:nvPr/>
        </p:nvSpPr>
        <p:spPr>
          <a:xfrm>
            <a:off x="598714" y="1489278"/>
            <a:ext cx="11114315" cy="3115379"/>
          </a:xfrm>
          <a:custGeom>
            <a:avLst/>
            <a:gdLst>
              <a:gd name="connsiteX0" fmla="*/ 21772 w 11114315"/>
              <a:gd name="connsiteY0" fmla="*/ 1776436 h 3115379"/>
              <a:gd name="connsiteX1" fmla="*/ 54429 w 11114315"/>
              <a:gd name="connsiteY1" fmla="*/ 1188608 h 3115379"/>
              <a:gd name="connsiteX2" fmla="*/ 87086 w 11114315"/>
              <a:gd name="connsiteY2" fmla="*/ 1112408 h 3115379"/>
              <a:gd name="connsiteX3" fmla="*/ 97972 w 11114315"/>
              <a:gd name="connsiteY3" fmla="*/ 1079751 h 3115379"/>
              <a:gd name="connsiteX4" fmla="*/ 130629 w 11114315"/>
              <a:gd name="connsiteY4" fmla="*/ 1047093 h 3115379"/>
              <a:gd name="connsiteX5" fmla="*/ 152400 w 11114315"/>
              <a:gd name="connsiteY5" fmla="*/ 1003551 h 3115379"/>
              <a:gd name="connsiteX6" fmla="*/ 195943 w 11114315"/>
              <a:gd name="connsiteY6" fmla="*/ 938236 h 3115379"/>
              <a:gd name="connsiteX7" fmla="*/ 217715 w 11114315"/>
              <a:gd name="connsiteY7" fmla="*/ 905579 h 3115379"/>
              <a:gd name="connsiteX8" fmla="*/ 261257 w 11114315"/>
              <a:gd name="connsiteY8" fmla="*/ 872922 h 3115379"/>
              <a:gd name="connsiteX9" fmla="*/ 304800 w 11114315"/>
              <a:gd name="connsiteY9" fmla="*/ 818493 h 3115379"/>
              <a:gd name="connsiteX10" fmla="*/ 370115 w 11114315"/>
              <a:gd name="connsiteY10" fmla="*/ 774951 h 3115379"/>
              <a:gd name="connsiteX11" fmla="*/ 391886 w 11114315"/>
              <a:gd name="connsiteY11" fmla="*/ 753179 h 3115379"/>
              <a:gd name="connsiteX12" fmla="*/ 424543 w 11114315"/>
              <a:gd name="connsiteY12" fmla="*/ 742293 h 3115379"/>
              <a:gd name="connsiteX13" fmla="*/ 500743 w 11114315"/>
              <a:gd name="connsiteY13" fmla="*/ 709636 h 3115379"/>
              <a:gd name="connsiteX14" fmla="*/ 576943 w 11114315"/>
              <a:gd name="connsiteY14" fmla="*/ 676979 h 3115379"/>
              <a:gd name="connsiteX15" fmla="*/ 631372 w 11114315"/>
              <a:gd name="connsiteY15" fmla="*/ 644322 h 3115379"/>
              <a:gd name="connsiteX16" fmla="*/ 674915 w 11114315"/>
              <a:gd name="connsiteY16" fmla="*/ 633436 h 3115379"/>
              <a:gd name="connsiteX17" fmla="*/ 718457 w 11114315"/>
              <a:gd name="connsiteY17" fmla="*/ 611665 h 3115379"/>
              <a:gd name="connsiteX18" fmla="*/ 783772 w 11114315"/>
              <a:gd name="connsiteY18" fmla="*/ 589893 h 3115379"/>
              <a:gd name="connsiteX19" fmla="*/ 849086 w 11114315"/>
              <a:gd name="connsiteY19" fmla="*/ 568122 h 3115379"/>
              <a:gd name="connsiteX20" fmla="*/ 925286 w 11114315"/>
              <a:gd name="connsiteY20" fmla="*/ 557236 h 3115379"/>
              <a:gd name="connsiteX21" fmla="*/ 1055915 w 11114315"/>
              <a:gd name="connsiteY21" fmla="*/ 535465 h 3115379"/>
              <a:gd name="connsiteX22" fmla="*/ 1436915 w 11114315"/>
              <a:gd name="connsiteY22" fmla="*/ 546351 h 3115379"/>
              <a:gd name="connsiteX23" fmla="*/ 1447800 w 11114315"/>
              <a:gd name="connsiteY23" fmla="*/ 579008 h 3115379"/>
              <a:gd name="connsiteX24" fmla="*/ 1480457 w 11114315"/>
              <a:gd name="connsiteY24" fmla="*/ 611665 h 3115379"/>
              <a:gd name="connsiteX25" fmla="*/ 1513115 w 11114315"/>
              <a:gd name="connsiteY25" fmla="*/ 666093 h 3115379"/>
              <a:gd name="connsiteX26" fmla="*/ 1524000 w 11114315"/>
              <a:gd name="connsiteY26" fmla="*/ 698751 h 3115379"/>
              <a:gd name="connsiteX27" fmla="*/ 1578429 w 11114315"/>
              <a:gd name="connsiteY27" fmla="*/ 742293 h 3115379"/>
              <a:gd name="connsiteX28" fmla="*/ 1643743 w 11114315"/>
              <a:gd name="connsiteY28" fmla="*/ 774951 h 3115379"/>
              <a:gd name="connsiteX29" fmla="*/ 1698172 w 11114315"/>
              <a:gd name="connsiteY29" fmla="*/ 764065 h 3115379"/>
              <a:gd name="connsiteX30" fmla="*/ 1719943 w 11114315"/>
              <a:gd name="connsiteY30" fmla="*/ 742293 h 3115379"/>
              <a:gd name="connsiteX31" fmla="*/ 1752600 w 11114315"/>
              <a:gd name="connsiteY31" fmla="*/ 731408 h 3115379"/>
              <a:gd name="connsiteX32" fmla="*/ 1785257 w 11114315"/>
              <a:gd name="connsiteY32" fmla="*/ 709636 h 3115379"/>
              <a:gd name="connsiteX33" fmla="*/ 1817915 w 11114315"/>
              <a:gd name="connsiteY33" fmla="*/ 698751 h 3115379"/>
              <a:gd name="connsiteX34" fmla="*/ 1839686 w 11114315"/>
              <a:gd name="connsiteY34" fmla="*/ 676979 h 3115379"/>
              <a:gd name="connsiteX35" fmla="*/ 1872343 w 11114315"/>
              <a:gd name="connsiteY35" fmla="*/ 655208 h 3115379"/>
              <a:gd name="connsiteX36" fmla="*/ 1894115 w 11114315"/>
              <a:gd name="connsiteY36" fmla="*/ 633436 h 3115379"/>
              <a:gd name="connsiteX37" fmla="*/ 1959429 w 11114315"/>
              <a:gd name="connsiteY37" fmla="*/ 589893 h 3115379"/>
              <a:gd name="connsiteX38" fmla="*/ 2002972 w 11114315"/>
              <a:gd name="connsiteY38" fmla="*/ 535465 h 3115379"/>
              <a:gd name="connsiteX39" fmla="*/ 2024743 w 11114315"/>
              <a:gd name="connsiteY39" fmla="*/ 502808 h 3115379"/>
              <a:gd name="connsiteX40" fmla="*/ 2068286 w 11114315"/>
              <a:gd name="connsiteY40" fmla="*/ 448379 h 3115379"/>
              <a:gd name="connsiteX41" fmla="*/ 2144486 w 11114315"/>
              <a:gd name="connsiteY41" fmla="*/ 328636 h 3115379"/>
              <a:gd name="connsiteX42" fmla="*/ 2188029 w 11114315"/>
              <a:gd name="connsiteY42" fmla="*/ 274208 h 3115379"/>
              <a:gd name="connsiteX43" fmla="*/ 2275115 w 11114315"/>
              <a:gd name="connsiteY43" fmla="*/ 208893 h 3115379"/>
              <a:gd name="connsiteX44" fmla="*/ 2340429 w 11114315"/>
              <a:gd name="connsiteY44" fmla="*/ 154465 h 3115379"/>
              <a:gd name="connsiteX45" fmla="*/ 2373086 w 11114315"/>
              <a:gd name="connsiteY45" fmla="*/ 143579 h 3115379"/>
              <a:gd name="connsiteX46" fmla="*/ 2460172 w 11114315"/>
              <a:gd name="connsiteY46" fmla="*/ 110922 h 3115379"/>
              <a:gd name="connsiteX47" fmla="*/ 2503715 w 11114315"/>
              <a:gd name="connsiteY47" fmla="*/ 100036 h 3115379"/>
              <a:gd name="connsiteX48" fmla="*/ 2569029 w 11114315"/>
              <a:gd name="connsiteY48" fmla="*/ 78265 h 3115379"/>
              <a:gd name="connsiteX49" fmla="*/ 2862943 w 11114315"/>
              <a:gd name="connsiteY49" fmla="*/ 89151 h 3115379"/>
              <a:gd name="connsiteX50" fmla="*/ 2906486 w 11114315"/>
              <a:gd name="connsiteY50" fmla="*/ 100036 h 3115379"/>
              <a:gd name="connsiteX51" fmla="*/ 2971800 w 11114315"/>
              <a:gd name="connsiteY51" fmla="*/ 132693 h 3115379"/>
              <a:gd name="connsiteX52" fmla="*/ 3026229 w 11114315"/>
              <a:gd name="connsiteY52" fmla="*/ 187122 h 3115379"/>
              <a:gd name="connsiteX53" fmla="*/ 3091543 w 11114315"/>
              <a:gd name="connsiteY53" fmla="*/ 263322 h 3115379"/>
              <a:gd name="connsiteX54" fmla="*/ 3124200 w 11114315"/>
              <a:gd name="connsiteY54" fmla="*/ 372179 h 3115379"/>
              <a:gd name="connsiteX55" fmla="*/ 3135086 w 11114315"/>
              <a:gd name="connsiteY55" fmla="*/ 404836 h 3115379"/>
              <a:gd name="connsiteX56" fmla="*/ 3156857 w 11114315"/>
              <a:gd name="connsiteY56" fmla="*/ 513693 h 3115379"/>
              <a:gd name="connsiteX57" fmla="*/ 3189515 w 11114315"/>
              <a:gd name="connsiteY57" fmla="*/ 491922 h 3115379"/>
              <a:gd name="connsiteX58" fmla="*/ 3265715 w 11114315"/>
              <a:gd name="connsiteY58" fmla="*/ 448379 h 3115379"/>
              <a:gd name="connsiteX59" fmla="*/ 3298372 w 11114315"/>
              <a:gd name="connsiteY59" fmla="*/ 415722 h 3115379"/>
              <a:gd name="connsiteX60" fmla="*/ 3352800 w 11114315"/>
              <a:gd name="connsiteY60" fmla="*/ 383065 h 3115379"/>
              <a:gd name="connsiteX61" fmla="*/ 3418115 w 11114315"/>
              <a:gd name="connsiteY61" fmla="*/ 317751 h 3115379"/>
              <a:gd name="connsiteX62" fmla="*/ 3450772 w 11114315"/>
              <a:gd name="connsiteY62" fmla="*/ 295979 h 3115379"/>
              <a:gd name="connsiteX63" fmla="*/ 3494315 w 11114315"/>
              <a:gd name="connsiteY63" fmla="*/ 263322 h 3115379"/>
              <a:gd name="connsiteX64" fmla="*/ 3526972 w 11114315"/>
              <a:gd name="connsiteY64" fmla="*/ 252436 h 3115379"/>
              <a:gd name="connsiteX65" fmla="*/ 3603172 w 11114315"/>
              <a:gd name="connsiteY65" fmla="*/ 187122 h 3115379"/>
              <a:gd name="connsiteX66" fmla="*/ 3690257 w 11114315"/>
              <a:gd name="connsiteY66" fmla="*/ 143579 h 3115379"/>
              <a:gd name="connsiteX67" fmla="*/ 3722915 w 11114315"/>
              <a:gd name="connsiteY67" fmla="*/ 132693 h 3115379"/>
              <a:gd name="connsiteX68" fmla="*/ 3799115 w 11114315"/>
              <a:gd name="connsiteY68" fmla="*/ 100036 h 3115379"/>
              <a:gd name="connsiteX69" fmla="*/ 3929743 w 11114315"/>
              <a:gd name="connsiteY69" fmla="*/ 56493 h 3115379"/>
              <a:gd name="connsiteX70" fmla="*/ 4060372 w 11114315"/>
              <a:gd name="connsiteY70" fmla="*/ 23836 h 3115379"/>
              <a:gd name="connsiteX71" fmla="*/ 4397829 w 11114315"/>
              <a:gd name="connsiteY71" fmla="*/ 34722 h 3115379"/>
              <a:gd name="connsiteX72" fmla="*/ 4474029 w 11114315"/>
              <a:gd name="connsiteY72" fmla="*/ 67379 h 3115379"/>
              <a:gd name="connsiteX73" fmla="*/ 4561115 w 11114315"/>
              <a:gd name="connsiteY73" fmla="*/ 165351 h 3115379"/>
              <a:gd name="connsiteX74" fmla="*/ 4637315 w 11114315"/>
              <a:gd name="connsiteY74" fmla="*/ 263322 h 3115379"/>
              <a:gd name="connsiteX75" fmla="*/ 4659086 w 11114315"/>
              <a:gd name="connsiteY75" fmla="*/ 295979 h 3115379"/>
              <a:gd name="connsiteX76" fmla="*/ 4691743 w 11114315"/>
              <a:gd name="connsiteY76" fmla="*/ 350408 h 3115379"/>
              <a:gd name="connsiteX77" fmla="*/ 4702629 w 11114315"/>
              <a:gd name="connsiteY77" fmla="*/ 404836 h 3115379"/>
              <a:gd name="connsiteX78" fmla="*/ 4713515 w 11114315"/>
              <a:gd name="connsiteY78" fmla="*/ 437493 h 3115379"/>
              <a:gd name="connsiteX79" fmla="*/ 4702629 w 11114315"/>
              <a:gd name="connsiteY79" fmla="*/ 644322 h 3115379"/>
              <a:gd name="connsiteX80" fmla="*/ 4691743 w 11114315"/>
              <a:gd name="connsiteY80" fmla="*/ 698751 h 3115379"/>
              <a:gd name="connsiteX81" fmla="*/ 4724400 w 11114315"/>
              <a:gd name="connsiteY81" fmla="*/ 666093 h 3115379"/>
              <a:gd name="connsiteX82" fmla="*/ 4822372 w 11114315"/>
              <a:gd name="connsiteY82" fmla="*/ 633436 h 3115379"/>
              <a:gd name="connsiteX83" fmla="*/ 4865915 w 11114315"/>
              <a:gd name="connsiteY83" fmla="*/ 600779 h 3115379"/>
              <a:gd name="connsiteX84" fmla="*/ 4931229 w 11114315"/>
              <a:gd name="connsiteY84" fmla="*/ 579008 h 3115379"/>
              <a:gd name="connsiteX85" fmla="*/ 4985657 w 11114315"/>
              <a:gd name="connsiteY85" fmla="*/ 557236 h 3115379"/>
              <a:gd name="connsiteX86" fmla="*/ 5018315 w 11114315"/>
              <a:gd name="connsiteY86" fmla="*/ 535465 h 3115379"/>
              <a:gd name="connsiteX87" fmla="*/ 5072743 w 11114315"/>
              <a:gd name="connsiteY87" fmla="*/ 513693 h 3115379"/>
              <a:gd name="connsiteX88" fmla="*/ 5116286 w 11114315"/>
              <a:gd name="connsiteY88" fmla="*/ 491922 h 3115379"/>
              <a:gd name="connsiteX89" fmla="*/ 5192486 w 11114315"/>
              <a:gd name="connsiteY89" fmla="*/ 459265 h 3115379"/>
              <a:gd name="connsiteX90" fmla="*/ 5268686 w 11114315"/>
              <a:gd name="connsiteY90" fmla="*/ 404836 h 3115379"/>
              <a:gd name="connsiteX91" fmla="*/ 5301343 w 11114315"/>
              <a:gd name="connsiteY91" fmla="*/ 372179 h 3115379"/>
              <a:gd name="connsiteX92" fmla="*/ 5388429 w 11114315"/>
              <a:gd name="connsiteY92" fmla="*/ 328636 h 3115379"/>
              <a:gd name="connsiteX93" fmla="*/ 5442857 w 11114315"/>
              <a:gd name="connsiteY93" fmla="*/ 295979 h 3115379"/>
              <a:gd name="connsiteX94" fmla="*/ 5475515 w 11114315"/>
              <a:gd name="connsiteY94" fmla="*/ 285093 h 3115379"/>
              <a:gd name="connsiteX95" fmla="*/ 5529943 w 11114315"/>
              <a:gd name="connsiteY95" fmla="*/ 252436 h 3115379"/>
              <a:gd name="connsiteX96" fmla="*/ 5595257 w 11114315"/>
              <a:gd name="connsiteY96" fmla="*/ 208893 h 3115379"/>
              <a:gd name="connsiteX97" fmla="*/ 5758543 w 11114315"/>
              <a:gd name="connsiteY97" fmla="*/ 176236 h 3115379"/>
              <a:gd name="connsiteX98" fmla="*/ 5910943 w 11114315"/>
              <a:gd name="connsiteY98" fmla="*/ 198008 h 3115379"/>
              <a:gd name="connsiteX99" fmla="*/ 5932715 w 11114315"/>
              <a:gd name="connsiteY99" fmla="*/ 219779 h 3115379"/>
              <a:gd name="connsiteX100" fmla="*/ 6052457 w 11114315"/>
              <a:gd name="connsiteY100" fmla="*/ 274208 h 3115379"/>
              <a:gd name="connsiteX101" fmla="*/ 6139543 w 11114315"/>
              <a:gd name="connsiteY101" fmla="*/ 317751 h 3115379"/>
              <a:gd name="connsiteX102" fmla="*/ 6215743 w 11114315"/>
              <a:gd name="connsiteY102" fmla="*/ 372179 h 3115379"/>
              <a:gd name="connsiteX103" fmla="*/ 6259286 w 11114315"/>
              <a:gd name="connsiteY103" fmla="*/ 393951 h 3115379"/>
              <a:gd name="connsiteX104" fmla="*/ 6357257 w 11114315"/>
              <a:gd name="connsiteY104" fmla="*/ 513693 h 3115379"/>
              <a:gd name="connsiteX105" fmla="*/ 6368143 w 11114315"/>
              <a:gd name="connsiteY105" fmla="*/ 546351 h 3115379"/>
              <a:gd name="connsiteX106" fmla="*/ 6379029 w 11114315"/>
              <a:gd name="connsiteY106" fmla="*/ 774951 h 3115379"/>
              <a:gd name="connsiteX107" fmla="*/ 6422572 w 11114315"/>
              <a:gd name="connsiteY107" fmla="*/ 764065 h 3115379"/>
              <a:gd name="connsiteX108" fmla="*/ 6487886 w 11114315"/>
              <a:gd name="connsiteY108" fmla="*/ 731408 h 3115379"/>
              <a:gd name="connsiteX109" fmla="*/ 6553200 w 11114315"/>
              <a:gd name="connsiteY109" fmla="*/ 676979 h 3115379"/>
              <a:gd name="connsiteX110" fmla="*/ 6585857 w 11114315"/>
              <a:gd name="connsiteY110" fmla="*/ 644322 h 3115379"/>
              <a:gd name="connsiteX111" fmla="*/ 6640286 w 11114315"/>
              <a:gd name="connsiteY111" fmla="*/ 600779 h 3115379"/>
              <a:gd name="connsiteX112" fmla="*/ 6651172 w 11114315"/>
              <a:gd name="connsiteY112" fmla="*/ 568122 h 3115379"/>
              <a:gd name="connsiteX113" fmla="*/ 6694715 w 11114315"/>
              <a:gd name="connsiteY113" fmla="*/ 491922 h 3115379"/>
              <a:gd name="connsiteX114" fmla="*/ 6716486 w 11114315"/>
              <a:gd name="connsiteY114" fmla="*/ 426608 h 3115379"/>
              <a:gd name="connsiteX115" fmla="*/ 6705600 w 11114315"/>
              <a:gd name="connsiteY115" fmla="*/ 187122 h 3115379"/>
              <a:gd name="connsiteX116" fmla="*/ 6694715 w 11114315"/>
              <a:gd name="connsiteY116" fmla="*/ 154465 h 3115379"/>
              <a:gd name="connsiteX117" fmla="*/ 6683829 w 11114315"/>
              <a:gd name="connsiteY117" fmla="*/ 110922 h 3115379"/>
              <a:gd name="connsiteX118" fmla="*/ 6694715 w 11114315"/>
              <a:gd name="connsiteY118" fmla="*/ 56493 h 3115379"/>
              <a:gd name="connsiteX119" fmla="*/ 6727372 w 11114315"/>
              <a:gd name="connsiteY119" fmla="*/ 34722 h 3115379"/>
              <a:gd name="connsiteX120" fmla="*/ 6792686 w 11114315"/>
              <a:gd name="connsiteY120" fmla="*/ 23836 h 3115379"/>
              <a:gd name="connsiteX121" fmla="*/ 6847115 w 11114315"/>
              <a:gd name="connsiteY121" fmla="*/ 12951 h 3115379"/>
              <a:gd name="connsiteX122" fmla="*/ 7075715 w 11114315"/>
              <a:gd name="connsiteY122" fmla="*/ 23836 h 3115379"/>
              <a:gd name="connsiteX123" fmla="*/ 7173686 w 11114315"/>
              <a:gd name="connsiteY123" fmla="*/ 89151 h 3115379"/>
              <a:gd name="connsiteX124" fmla="*/ 7249886 w 11114315"/>
              <a:gd name="connsiteY124" fmla="*/ 143579 h 3115379"/>
              <a:gd name="connsiteX125" fmla="*/ 7271657 w 11114315"/>
              <a:gd name="connsiteY125" fmla="*/ 165351 h 3115379"/>
              <a:gd name="connsiteX126" fmla="*/ 7304315 w 11114315"/>
              <a:gd name="connsiteY126" fmla="*/ 176236 h 3115379"/>
              <a:gd name="connsiteX127" fmla="*/ 7326086 w 11114315"/>
              <a:gd name="connsiteY127" fmla="*/ 219779 h 3115379"/>
              <a:gd name="connsiteX128" fmla="*/ 7347857 w 11114315"/>
              <a:gd name="connsiteY128" fmla="*/ 252436 h 3115379"/>
              <a:gd name="connsiteX129" fmla="*/ 7358743 w 11114315"/>
              <a:gd name="connsiteY129" fmla="*/ 285093 h 3115379"/>
              <a:gd name="connsiteX130" fmla="*/ 7380515 w 11114315"/>
              <a:gd name="connsiteY130" fmla="*/ 328636 h 3115379"/>
              <a:gd name="connsiteX131" fmla="*/ 7402286 w 11114315"/>
              <a:gd name="connsiteY131" fmla="*/ 415722 h 3115379"/>
              <a:gd name="connsiteX132" fmla="*/ 7424057 w 11114315"/>
              <a:gd name="connsiteY132" fmla="*/ 448379 h 3115379"/>
              <a:gd name="connsiteX133" fmla="*/ 7467600 w 11114315"/>
              <a:gd name="connsiteY133" fmla="*/ 535465 h 3115379"/>
              <a:gd name="connsiteX134" fmla="*/ 7522029 w 11114315"/>
              <a:gd name="connsiteY134" fmla="*/ 393951 h 3115379"/>
              <a:gd name="connsiteX135" fmla="*/ 7554686 w 11114315"/>
              <a:gd name="connsiteY135" fmla="*/ 339522 h 3115379"/>
              <a:gd name="connsiteX136" fmla="*/ 7587343 w 11114315"/>
              <a:gd name="connsiteY136" fmla="*/ 295979 h 3115379"/>
              <a:gd name="connsiteX137" fmla="*/ 7630886 w 11114315"/>
              <a:gd name="connsiteY137" fmla="*/ 208893 h 3115379"/>
              <a:gd name="connsiteX138" fmla="*/ 7674429 w 11114315"/>
              <a:gd name="connsiteY138" fmla="*/ 176236 h 3115379"/>
              <a:gd name="connsiteX139" fmla="*/ 7739743 w 11114315"/>
              <a:gd name="connsiteY139" fmla="*/ 110922 h 3115379"/>
              <a:gd name="connsiteX140" fmla="*/ 7805057 w 11114315"/>
              <a:gd name="connsiteY140" fmla="*/ 67379 h 3115379"/>
              <a:gd name="connsiteX141" fmla="*/ 7870372 w 11114315"/>
              <a:gd name="connsiteY141" fmla="*/ 56493 h 3115379"/>
              <a:gd name="connsiteX142" fmla="*/ 8414657 w 11114315"/>
              <a:gd name="connsiteY142" fmla="*/ 45608 h 3115379"/>
              <a:gd name="connsiteX143" fmla="*/ 8523515 w 11114315"/>
              <a:gd name="connsiteY143" fmla="*/ 89151 h 3115379"/>
              <a:gd name="connsiteX144" fmla="*/ 8621486 w 11114315"/>
              <a:gd name="connsiteY144" fmla="*/ 198008 h 3115379"/>
              <a:gd name="connsiteX145" fmla="*/ 8654143 w 11114315"/>
              <a:gd name="connsiteY145" fmla="*/ 230665 h 3115379"/>
              <a:gd name="connsiteX146" fmla="*/ 8686800 w 11114315"/>
              <a:gd name="connsiteY146" fmla="*/ 295979 h 3115379"/>
              <a:gd name="connsiteX147" fmla="*/ 8730343 w 11114315"/>
              <a:gd name="connsiteY147" fmla="*/ 339522 h 3115379"/>
              <a:gd name="connsiteX148" fmla="*/ 8795657 w 11114315"/>
              <a:gd name="connsiteY148" fmla="*/ 470151 h 3115379"/>
              <a:gd name="connsiteX149" fmla="*/ 8828315 w 11114315"/>
              <a:gd name="connsiteY149" fmla="*/ 557236 h 3115379"/>
              <a:gd name="connsiteX150" fmla="*/ 8871857 w 11114315"/>
              <a:gd name="connsiteY150" fmla="*/ 524579 h 3115379"/>
              <a:gd name="connsiteX151" fmla="*/ 9035143 w 11114315"/>
              <a:gd name="connsiteY151" fmla="*/ 350408 h 3115379"/>
              <a:gd name="connsiteX152" fmla="*/ 9187543 w 11114315"/>
              <a:gd name="connsiteY152" fmla="*/ 263322 h 3115379"/>
              <a:gd name="connsiteX153" fmla="*/ 9329057 w 11114315"/>
              <a:gd name="connsiteY153" fmla="*/ 187122 h 3115379"/>
              <a:gd name="connsiteX154" fmla="*/ 9394372 w 11114315"/>
              <a:gd name="connsiteY154" fmla="*/ 176236 h 3115379"/>
              <a:gd name="connsiteX155" fmla="*/ 9633857 w 11114315"/>
              <a:gd name="connsiteY155" fmla="*/ 143579 h 3115379"/>
              <a:gd name="connsiteX156" fmla="*/ 9960429 w 11114315"/>
              <a:gd name="connsiteY156" fmla="*/ 154465 h 3115379"/>
              <a:gd name="connsiteX157" fmla="*/ 10003972 w 11114315"/>
              <a:gd name="connsiteY157" fmla="*/ 208893 h 3115379"/>
              <a:gd name="connsiteX158" fmla="*/ 10058400 w 11114315"/>
              <a:gd name="connsiteY158" fmla="*/ 274208 h 3115379"/>
              <a:gd name="connsiteX159" fmla="*/ 10069286 w 11114315"/>
              <a:gd name="connsiteY159" fmla="*/ 317751 h 3115379"/>
              <a:gd name="connsiteX160" fmla="*/ 10091057 w 11114315"/>
              <a:gd name="connsiteY160" fmla="*/ 372179 h 3115379"/>
              <a:gd name="connsiteX161" fmla="*/ 10134600 w 11114315"/>
              <a:gd name="connsiteY161" fmla="*/ 568122 h 3115379"/>
              <a:gd name="connsiteX162" fmla="*/ 10276115 w 11114315"/>
              <a:gd name="connsiteY162" fmla="*/ 513693 h 3115379"/>
              <a:gd name="connsiteX163" fmla="*/ 10341429 w 11114315"/>
              <a:gd name="connsiteY163" fmla="*/ 491922 h 3115379"/>
              <a:gd name="connsiteX164" fmla="*/ 10537372 w 11114315"/>
              <a:gd name="connsiteY164" fmla="*/ 448379 h 3115379"/>
              <a:gd name="connsiteX165" fmla="*/ 10776857 w 11114315"/>
              <a:gd name="connsiteY165" fmla="*/ 459265 h 3115379"/>
              <a:gd name="connsiteX166" fmla="*/ 10874829 w 11114315"/>
              <a:gd name="connsiteY166" fmla="*/ 513693 h 3115379"/>
              <a:gd name="connsiteX167" fmla="*/ 10907486 w 11114315"/>
              <a:gd name="connsiteY167" fmla="*/ 524579 h 3115379"/>
              <a:gd name="connsiteX168" fmla="*/ 10972800 w 11114315"/>
              <a:gd name="connsiteY168" fmla="*/ 579008 h 3115379"/>
              <a:gd name="connsiteX169" fmla="*/ 10994572 w 11114315"/>
              <a:gd name="connsiteY169" fmla="*/ 611665 h 3115379"/>
              <a:gd name="connsiteX170" fmla="*/ 11059886 w 11114315"/>
              <a:gd name="connsiteY170" fmla="*/ 731408 h 3115379"/>
              <a:gd name="connsiteX171" fmla="*/ 11114315 w 11114315"/>
              <a:gd name="connsiteY171" fmla="*/ 894693 h 3115379"/>
              <a:gd name="connsiteX172" fmla="*/ 11103429 w 11114315"/>
              <a:gd name="connsiteY172" fmla="*/ 1101522 h 3115379"/>
              <a:gd name="connsiteX173" fmla="*/ 11027229 w 11114315"/>
              <a:gd name="connsiteY173" fmla="*/ 1155951 h 3115379"/>
              <a:gd name="connsiteX174" fmla="*/ 10940143 w 11114315"/>
              <a:gd name="connsiteY174" fmla="*/ 1188608 h 3115379"/>
              <a:gd name="connsiteX175" fmla="*/ 10820400 w 11114315"/>
              <a:gd name="connsiteY175" fmla="*/ 1253922 h 3115379"/>
              <a:gd name="connsiteX176" fmla="*/ 10842172 w 11114315"/>
              <a:gd name="connsiteY176" fmla="*/ 1275693 h 3115379"/>
              <a:gd name="connsiteX177" fmla="*/ 10874829 w 11114315"/>
              <a:gd name="connsiteY177" fmla="*/ 1297465 h 3115379"/>
              <a:gd name="connsiteX178" fmla="*/ 10885715 w 11114315"/>
              <a:gd name="connsiteY178" fmla="*/ 1330122 h 3115379"/>
              <a:gd name="connsiteX179" fmla="*/ 10940143 w 11114315"/>
              <a:gd name="connsiteY179" fmla="*/ 1438979 h 3115379"/>
              <a:gd name="connsiteX180" fmla="*/ 10972800 w 11114315"/>
              <a:gd name="connsiteY180" fmla="*/ 1547836 h 3115379"/>
              <a:gd name="connsiteX181" fmla="*/ 10994572 w 11114315"/>
              <a:gd name="connsiteY181" fmla="*/ 1624036 h 3115379"/>
              <a:gd name="connsiteX182" fmla="*/ 11016343 w 11114315"/>
              <a:gd name="connsiteY182" fmla="*/ 1765551 h 3115379"/>
              <a:gd name="connsiteX183" fmla="*/ 11005457 w 11114315"/>
              <a:gd name="connsiteY183" fmla="*/ 1983265 h 3115379"/>
              <a:gd name="connsiteX184" fmla="*/ 10918372 w 11114315"/>
              <a:gd name="connsiteY184" fmla="*/ 2015922 h 3115379"/>
              <a:gd name="connsiteX185" fmla="*/ 10744200 w 11114315"/>
              <a:gd name="connsiteY185" fmla="*/ 2005036 h 3115379"/>
              <a:gd name="connsiteX186" fmla="*/ 10613572 w 11114315"/>
              <a:gd name="connsiteY186" fmla="*/ 1961493 h 3115379"/>
              <a:gd name="connsiteX187" fmla="*/ 10700657 w 11114315"/>
              <a:gd name="connsiteY187" fmla="*/ 2113893 h 3115379"/>
              <a:gd name="connsiteX188" fmla="*/ 10744200 w 11114315"/>
              <a:gd name="connsiteY188" fmla="*/ 2222751 h 3115379"/>
              <a:gd name="connsiteX189" fmla="*/ 10820400 w 11114315"/>
              <a:gd name="connsiteY189" fmla="*/ 2331608 h 3115379"/>
              <a:gd name="connsiteX190" fmla="*/ 10885715 w 11114315"/>
              <a:gd name="connsiteY190" fmla="*/ 2440465 h 3115379"/>
              <a:gd name="connsiteX191" fmla="*/ 10940143 w 11114315"/>
              <a:gd name="connsiteY191" fmla="*/ 2516665 h 3115379"/>
              <a:gd name="connsiteX192" fmla="*/ 10951029 w 11114315"/>
              <a:gd name="connsiteY192" fmla="*/ 2549322 h 3115379"/>
              <a:gd name="connsiteX193" fmla="*/ 10940143 w 11114315"/>
              <a:gd name="connsiteY193" fmla="*/ 2592865 h 3115379"/>
              <a:gd name="connsiteX194" fmla="*/ 10853057 w 11114315"/>
              <a:gd name="connsiteY194" fmla="*/ 2767036 h 3115379"/>
              <a:gd name="connsiteX195" fmla="*/ 10711543 w 11114315"/>
              <a:gd name="connsiteY195" fmla="*/ 2930322 h 3115379"/>
              <a:gd name="connsiteX196" fmla="*/ 10646229 w 11114315"/>
              <a:gd name="connsiteY196" fmla="*/ 2984751 h 3115379"/>
              <a:gd name="connsiteX197" fmla="*/ 10624457 w 11114315"/>
              <a:gd name="connsiteY197" fmla="*/ 3006522 h 3115379"/>
              <a:gd name="connsiteX198" fmla="*/ 10580915 w 11114315"/>
              <a:gd name="connsiteY198" fmla="*/ 3017408 h 3115379"/>
              <a:gd name="connsiteX199" fmla="*/ 10526486 w 11114315"/>
              <a:gd name="connsiteY199" fmla="*/ 3050065 h 3115379"/>
              <a:gd name="connsiteX200" fmla="*/ 10276115 w 11114315"/>
              <a:gd name="connsiteY200" fmla="*/ 3050065 h 3115379"/>
              <a:gd name="connsiteX201" fmla="*/ 10014857 w 11114315"/>
              <a:gd name="connsiteY201" fmla="*/ 2941208 h 3115379"/>
              <a:gd name="connsiteX202" fmla="*/ 9971315 w 11114315"/>
              <a:gd name="connsiteY202" fmla="*/ 2919436 h 3115379"/>
              <a:gd name="connsiteX203" fmla="*/ 9916886 w 11114315"/>
              <a:gd name="connsiteY203" fmla="*/ 2886779 h 3115379"/>
              <a:gd name="connsiteX204" fmla="*/ 9873343 w 11114315"/>
              <a:gd name="connsiteY204" fmla="*/ 2865008 h 3115379"/>
              <a:gd name="connsiteX205" fmla="*/ 9731829 w 11114315"/>
              <a:gd name="connsiteY205" fmla="*/ 2767036 h 3115379"/>
              <a:gd name="connsiteX206" fmla="*/ 9677400 w 11114315"/>
              <a:gd name="connsiteY206" fmla="*/ 2734379 h 3115379"/>
              <a:gd name="connsiteX207" fmla="*/ 9644743 w 11114315"/>
              <a:gd name="connsiteY207" fmla="*/ 2690836 h 3115379"/>
              <a:gd name="connsiteX208" fmla="*/ 9612086 w 11114315"/>
              <a:gd name="connsiteY208" fmla="*/ 2636408 h 3115379"/>
              <a:gd name="connsiteX209" fmla="*/ 9568543 w 11114315"/>
              <a:gd name="connsiteY209" fmla="*/ 2592865 h 3115379"/>
              <a:gd name="connsiteX210" fmla="*/ 9514115 w 11114315"/>
              <a:gd name="connsiteY210" fmla="*/ 2505779 h 3115379"/>
              <a:gd name="connsiteX211" fmla="*/ 9492343 w 11114315"/>
              <a:gd name="connsiteY211" fmla="*/ 2592865 h 3115379"/>
              <a:gd name="connsiteX212" fmla="*/ 9481457 w 11114315"/>
              <a:gd name="connsiteY212" fmla="*/ 2734379 h 3115379"/>
              <a:gd name="connsiteX213" fmla="*/ 9459686 w 11114315"/>
              <a:gd name="connsiteY213" fmla="*/ 2777922 h 3115379"/>
              <a:gd name="connsiteX214" fmla="*/ 9448800 w 11114315"/>
              <a:gd name="connsiteY214" fmla="*/ 2821465 h 3115379"/>
              <a:gd name="connsiteX215" fmla="*/ 9416143 w 11114315"/>
              <a:gd name="connsiteY215" fmla="*/ 2865008 h 3115379"/>
              <a:gd name="connsiteX216" fmla="*/ 9361715 w 11114315"/>
              <a:gd name="connsiteY216" fmla="*/ 2952093 h 3115379"/>
              <a:gd name="connsiteX217" fmla="*/ 9307286 w 11114315"/>
              <a:gd name="connsiteY217" fmla="*/ 3017408 h 3115379"/>
              <a:gd name="connsiteX218" fmla="*/ 9241972 w 11114315"/>
              <a:gd name="connsiteY218" fmla="*/ 3082722 h 3115379"/>
              <a:gd name="connsiteX219" fmla="*/ 9176657 w 11114315"/>
              <a:gd name="connsiteY219" fmla="*/ 3104493 h 3115379"/>
              <a:gd name="connsiteX220" fmla="*/ 8969829 w 11114315"/>
              <a:gd name="connsiteY220" fmla="*/ 3082722 h 3115379"/>
              <a:gd name="connsiteX221" fmla="*/ 8915400 w 11114315"/>
              <a:gd name="connsiteY221" fmla="*/ 3071836 h 3115379"/>
              <a:gd name="connsiteX222" fmla="*/ 8839200 w 11114315"/>
              <a:gd name="connsiteY222" fmla="*/ 3028293 h 3115379"/>
              <a:gd name="connsiteX223" fmla="*/ 8752115 w 11114315"/>
              <a:gd name="connsiteY223" fmla="*/ 2995636 h 3115379"/>
              <a:gd name="connsiteX224" fmla="*/ 8697686 w 11114315"/>
              <a:gd name="connsiteY224" fmla="*/ 2984751 h 3115379"/>
              <a:gd name="connsiteX225" fmla="*/ 8665029 w 11114315"/>
              <a:gd name="connsiteY225" fmla="*/ 2952093 h 3115379"/>
              <a:gd name="connsiteX226" fmla="*/ 8567057 w 11114315"/>
              <a:gd name="connsiteY226" fmla="*/ 2875893 h 3115379"/>
              <a:gd name="connsiteX227" fmla="*/ 8512629 w 11114315"/>
              <a:gd name="connsiteY227" fmla="*/ 2799693 h 3115379"/>
              <a:gd name="connsiteX228" fmla="*/ 8469086 w 11114315"/>
              <a:gd name="connsiteY228" fmla="*/ 2734379 h 3115379"/>
              <a:gd name="connsiteX229" fmla="*/ 8458200 w 11114315"/>
              <a:gd name="connsiteY229" fmla="*/ 2690836 h 3115379"/>
              <a:gd name="connsiteX230" fmla="*/ 8414657 w 11114315"/>
              <a:gd name="connsiteY230" fmla="*/ 2592865 h 3115379"/>
              <a:gd name="connsiteX231" fmla="*/ 8403772 w 11114315"/>
              <a:gd name="connsiteY231" fmla="*/ 2560208 h 3115379"/>
              <a:gd name="connsiteX232" fmla="*/ 8338457 w 11114315"/>
              <a:gd name="connsiteY232" fmla="*/ 2647293 h 3115379"/>
              <a:gd name="connsiteX233" fmla="*/ 8196943 w 11114315"/>
              <a:gd name="connsiteY233" fmla="*/ 2788808 h 3115379"/>
              <a:gd name="connsiteX234" fmla="*/ 8109857 w 11114315"/>
              <a:gd name="connsiteY234" fmla="*/ 2875893 h 3115379"/>
              <a:gd name="connsiteX235" fmla="*/ 8077200 w 11114315"/>
              <a:gd name="connsiteY235" fmla="*/ 2908551 h 3115379"/>
              <a:gd name="connsiteX236" fmla="*/ 7990115 w 11114315"/>
              <a:gd name="connsiteY236" fmla="*/ 2973865 h 3115379"/>
              <a:gd name="connsiteX237" fmla="*/ 7957457 w 11114315"/>
              <a:gd name="connsiteY237" fmla="*/ 3006522 h 3115379"/>
              <a:gd name="connsiteX238" fmla="*/ 7892143 w 11114315"/>
              <a:gd name="connsiteY238" fmla="*/ 3028293 h 3115379"/>
              <a:gd name="connsiteX239" fmla="*/ 7794172 w 11114315"/>
              <a:gd name="connsiteY239" fmla="*/ 3082722 h 3115379"/>
              <a:gd name="connsiteX240" fmla="*/ 7707086 w 11114315"/>
              <a:gd name="connsiteY240" fmla="*/ 3115379 h 3115379"/>
              <a:gd name="connsiteX241" fmla="*/ 7347857 w 11114315"/>
              <a:gd name="connsiteY241" fmla="*/ 3093608 h 3115379"/>
              <a:gd name="connsiteX242" fmla="*/ 7260772 w 11114315"/>
              <a:gd name="connsiteY242" fmla="*/ 3050065 h 3115379"/>
              <a:gd name="connsiteX243" fmla="*/ 7228115 w 11114315"/>
              <a:gd name="connsiteY243" fmla="*/ 3017408 h 3115379"/>
              <a:gd name="connsiteX244" fmla="*/ 7151915 w 11114315"/>
              <a:gd name="connsiteY244" fmla="*/ 2962979 h 3115379"/>
              <a:gd name="connsiteX245" fmla="*/ 7097486 w 11114315"/>
              <a:gd name="connsiteY245" fmla="*/ 2908551 h 3115379"/>
              <a:gd name="connsiteX246" fmla="*/ 7075715 w 11114315"/>
              <a:gd name="connsiteY246" fmla="*/ 2886779 h 3115379"/>
              <a:gd name="connsiteX247" fmla="*/ 7032172 w 11114315"/>
              <a:gd name="connsiteY247" fmla="*/ 2821465 h 3115379"/>
              <a:gd name="connsiteX248" fmla="*/ 6955972 w 11114315"/>
              <a:gd name="connsiteY248" fmla="*/ 2701722 h 3115379"/>
              <a:gd name="connsiteX249" fmla="*/ 6934200 w 11114315"/>
              <a:gd name="connsiteY249" fmla="*/ 2679951 h 3115379"/>
              <a:gd name="connsiteX250" fmla="*/ 6868886 w 11114315"/>
              <a:gd name="connsiteY250" fmla="*/ 2560208 h 3115379"/>
              <a:gd name="connsiteX251" fmla="*/ 6792686 w 11114315"/>
              <a:gd name="connsiteY251" fmla="*/ 2679951 h 3115379"/>
              <a:gd name="connsiteX252" fmla="*/ 6705600 w 11114315"/>
              <a:gd name="connsiteY252" fmla="*/ 2799693 h 3115379"/>
              <a:gd name="connsiteX253" fmla="*/ 6672943 w 11114315"/>
              <a:gd name="connsiteY253" fmla="*/ 2821465 h 3115379"/>
              <a:gd name="connsiteX254" fmla="*/ 6596743 w 11114315"/>
              <a:gd name="connsiteY254" fmla="*/ 2886779 h 3115379"/>
              <a:gd name="connsiteX255" fmla="*/ 6531429 w 11114315"/>
              <a:gd name="connsiteY255" fmla="*/ 2952093 h 3115379"/>
              <a:gd name="connsiteX256" fmla="*/ 6498772 w 11114315"/>
              <a:gd name="connsiteY256" fmla="*/ 2962979 h 3115379"/>
              <a:gd name="connsiteX257" fmla="*/ 6411686 w 11114315"/>
              <a:gd name="connsiteY257" fmla="*/ 3006522 h 3115379"/>
              <a:gd name="connsiteX258" fmla="*/ 6335486 w 11114315"/>
              <a:gd name="connsiteY258" fmla="*/ 3039179 h 3115379"/>
              <a:gd name="connsiteX259" fmla="*/ 6291943 w 11114315"/>
              <a:gd name="connsiteY259" fmla="*/ 3060951 h 3115379"/>
              <a:gd name="connsiteX260" fmla="*/ 6226629 w 11114315"/>
              <a:gd name="connsiteY260" fmla="*/ 3082722 h 3115379"/>
              <a:gd name="connsiteX261" fmla="*/ 5584372 w 11114315"/>
              <a:gd name="connsiteY261" fmla="*/ 3060951 h 3115379"/>
              <a:gd name="connsiteX262" fmla="*/ 5497286 w 11114315"/>
              <a:gd name="connsiteY262" fmla="*/ 3050065 h 3115379"/>
              <a:gd name="connsiteX263" fmla="*/ 5431972 w 11114315"/>
              <a:gd name="connsiteY263" fmla="*/ 3017408 h 3115379"/>
              <a:gd name="connsiteX264" fmla="*/ 5355772 w 11114315"/>
              <a:gd name="connsiteY264" fmla="*/ 2995636 h 3115379"/>
              <a:gd name="connsiteX265" fmla="*/ 5268686 w 11114315"/>
              <a:gd name="connsiteY265" fmla="*/ 2962979 h 3115379"/>
              <a:gd name="connsiteX266" fmla="*/ 5148943 w 11114315"/>
              <a:gd name="connsiteY266" fmla="*/ 2875893 h 3115379"/>
              <a:gd name="connsiteX267" fmla="*/ 5061857 w 11114315"/>
              <a:gd name="connsiteY267" fmla="*/ 2788808 h 3115379"/>
              <a:gd name="connsiteX268" fmla="*/ 5018315 w 11114315"/>
              <a:gd name="connsiteY268" fmla="*/ 2701722 h 3115379"/>
              <a:gd name="connsiteX269" fmla="*/ 5007429 w 11114315"/>
              <a:gd name="connsiteY269" fmla="*/ 2669065 h 3115379"/>
              <a:gd name="connsiteX270" fmla="*/ 4985657 w 11114315"/>
              <a:gd name="connsiteY270" fmla="*/ 2647293 h 3115379"/>
              <a:gd name="connsiteX271" fmla="*/ 4931229 w 11114315"/>
              <a:gd name="connsiteY271" fmla="*/ 2690836 h 3115379"/>
              <a:gd name="connsiteX272" fmla="*/ 4887686 w 11114315"/>
              <a:gd name="connsiteY272" fmla="*/ 2723493 h 3115379"/>
              <a:gd name="connsiteX273" fmla="*/ 4724400 w 11114315"/>
              <a:gd name="connsiteY273" fmla="*/ 2865008 h 3115379"/>
              <a:gd name="connsiteX274" fmla="*/ 4648200 w 11114315"/>
              <a:gd name="connsiteY274" fmla="*/ 2919436 h 3115379"/>
              <a:gd name="connsiteX275" fmla="*/ 4474029 w 11114315"/>
              <a:gd name="connsiteY275" fmla="*/ 2941208 h 3115379"/>
              <a:gd name="connsiteX276" fmla="*/ 4212772 w 11114315"/>
              <a:gd name="connsiteY276" fmla="*/ 2930322 h 3115379"/>
              <a:gd name="connsiteX277" fmla="*/ 4147457 w 11114315"/>
              <a:gd name="connsiteY277" fmla="*/ 2919436 h 3115379"/>
              <a:gd name="connsiteX278" fmla="*/ 4103915 w 11114315"/>
              <a:gd name="connsiteY278" fmla="*/ 2897665 h 3115379"/>
              <a:gd name="connsiteX279" fmla="*/ 4038600 w 11114315"/>
              <a:gd name="connsiteY279" fmla="*/ 2875893 h 3115379"/>
              <a:gd name="connsiteX280" fmla="*/ 3984172 w 11114315"/>
              <a:gd name="connsiteY280" fmla="*/ 2865008 h 3115379"/>
              <a:gd name="connsiteX281" fmla="*/ 3820886 w 11114315"/>
              <a:gd name="connsiteY281" fmla="*/ 2810579 h 3115379"/>
              <a:gd name="connsiteX282" fmla="*/ 3712029 w 11114315"/>
              <a:gd name="connsiteY282" fmla="*/ 2745265 h 3115379"/>
              <a:gd name="connsiteX283" fmla="*/ 3679372 w 11114315"/>
              <a:gd name="connsiteY283" fmla="*/ 2712608 h 3115379"/>
              <a:gd name="connsiteX284" fmla="*/ 3646715 w 11114315"/>
              <a:gd name="connsiteY284" fmla="*/ 2614636 h 3115379"/>
              <a:gd name="connsiteX285" fmla="*/ 3635829 w 11114315"/>
              <a:gd name="connsiteY285" fmla="*/ 2571093 h 3115379"/>
              <a:gd name="connsiteX286" fmla="*/ 3624943 w 11114315"/>
              <a:gd name="connsiteY286" fmla="*/ 2516665 h 3115379"/>
              <a:gd name="connsiteX287" fmla="*/ 3614057 w 11114315"/>
              <a:gd name="connsiteY287" fmla="*/ 2484008 h 3115379"/>
              <a:gd name="connsiteX288" fmla="*/ 3603172 w 11114315"/>
              <a:gd name="connsiteY288" fmla="*/ 2440465 h 3115379"/>
              <a:gd name="connsiteX289" fmla="*/ 3570515 w 11114315"/>
              <a:gd name="connsiteY289" fmla="*/ 2342493 h 3115379"/>
              <a:gd name="connsiteX290" fmla="*/ 3548743 w 11114315"/>
              <a:gd name="connsiteY290" fmla="*/ 1983265 h 3115379"/>
              <a:gd name="connsiteX291" fmla="*/ 3450772 w 11114315"/>
              <a:gd name="connsiteY291" fmla="*/ 2146551 h 3115379"/>
              <a:gd name="connsiteX292" fmla="*/ 3396343 w 11114315"/>
              <a:gd name="connsiteY292" fmla="*/ 2190093 h 3115379"/>
              <a:gd name="connsiteX293" fmla="*/ 3374572 w 11114315"/>
              <a:gd name="connsiteY293" fmla="*/ 2222751 h 3115379"/>
              <a:gd name="connsiteX294" fmla="*/ 3331029 w 11114315"/>
              <a:gd name="connsiteY294" fmla="*/ 2266293 h 3115379"/>
              <a:gd name="connsiteX295" fmla="*/ 3309257 w 11114315"/>
              <a:gd name="connsiteY295" fmla="*/ 2298951 h 3115379"/>
              <a:gd name="connsiteX296" fmla="*/ 3211286 w 11114315"/>
              <a:gd name="connsiteY296" fmla="*/ 2407808 h 3115379"/>
              <a:gd name="connsiteX297" fmla="*/ 3167743 w 11114315"/>
              <a:gd name="connsiteY297" fmla="*/ 2462236 h 3115379"/>
              <a:gd name="connsiteX298" fmla="*/ 3058886 w 11114315"/>
              <a:gd name="connsiteY298" fmla="*/ 2560208 h 3115379"/>
              <a:gd name="connsiteX299" fmla="*/ 3026229 w 11114315"/>
              <a:gd name="connsiteY299" fmla="*/ 2614636 h 3115379"/>
              <a:gd name="connsiteX300" fmla="*/ 2939143 w 11114315"/>
              <a:gd name="connsiteY300" fmla="*/ 2679951 h 3115379"/>
              <a:gd name="connsiteX301" fmla="*/ 2884715 w 11114315"/>
              <a:gd name="connsiteY301" fmla="*/ 2701722 h 3115379"/>
              <a:gd name="connsiteX302" fmla="*/ 2841172 w 11114315"/>
              <a:gd name="connsiteY302" fmla="*/ 2734379 h 3115379"/>
              <a:gd name="connsiteX303" fmla="*/ 2786743 w 11114315"/>
              <a:gd name="connsiteY303" fmla="*/ 2745265 h 3115379"/>
              <a:gd name="connsiteX304" fmla="*/ 2721429 w 11114315"/>
              <a:gd name="connsiteY304" fmla="*/ 2767036 h 3115379"/>
              <a:gd name="connsiteX305" fmla="*/ 2677886 w 11114315"/>
              <a:gd name="connsiteY305" fmla="*/ 2777922 h 3115379"/>
              <a:gd name="connsiteX306" fmla="*/ 2242457 w 11114315"/>
              <a:gd name="connsiteY306" fmla="*/ 2734379 h 3115379"/>
              <a:gd name="connsiteX307" fmla="*/ 2198915 w 11114315"/>
              <a:gd name="connsiteY307" fmla="*/ 2712608 h 3115379"/>
              <a:gd name="connsiteX308" fmla="*/ 2122715 w 11114315"/>
              <a:gd name="connsiteY308" fmla="*/ 2690836 h 3115379"/>
              <a:gd name="connsiteX309" fmla="*/ 2002972 w 11114315"/>
              <a:gd name="connsiteY309" fmla="*/ 2625522 h 3115379"/>
              <a:gd name="connsiteX310" fmla="*/ 1926772 w 11114315"/>
              <a:gd name="connsiteY310" fmla="*/ 2538436 h 3115379"/>
              <a:gd name="connsiteX311" fmla="*/ 1872343 w 11114315"/>
              <a:gd name="connsiteY311" fmla="*/ 2451351 h 3115379"/>
              <a:gd name="connsiteX312" fmla="*/ 1828800 w 11114315"/>
              <a:gd name="connsiteY312" fmla="*/ 2375151 h 3115379"/>
              <a:gd name="connsiteX313" fmla="*/ 1817915 w 11114315"/>
              <a:gd name="connsiteY313" fmla="*/ 2342493 h 3115379"/>
              <a:gd name="connsiteX314" fmla="*/ 1763486 w 11114315"/>
              <a:gd name="connsiteY314" fmla="*/ 2309836 h 3115379"/>
              <a:gd name="connsiteX315" fmla="*/ 1676400 w 11114315"/>
              <a:gd name="connsiteY315" fmla="*/ 2375151 h 3115379"/>
              <a:gd name="connsiteX316" fmla="*/ 1611086 w 11114315"/>
              <a:gd name="connsiteY316" fmla="*/ 2418693 h 3115379"/>
              <a:gd name="connsiteX317" fmla="*/ 1534886 w 11114315"/>
              <a:gd name="connsiteY317" fmla="*/ 2473122 h 3115379"/>
              <a:gd name="connsiteX318" fmla="*/ 1436915 w 11114315"/>
              <a:gd name="connsiteY318" fmla="*/ 2560208 h 3115379"/>
              <a:gd name="connsiteX319" fmla="*/ 1404257 w 11114315"/>
              <a:gd name="connsiteY319" fmla="*/ 2592865 h 3115379"/>
              <a:gd name="connsiteX320" fmla="*/ 1360715 w 11114315"/>
              <a:gd name="connsiteY320" fmla="*/ 2614636 h 3115379"/>
              <a:gd name="connsiteX321" fmla="*/ 1328057 w 11114315"/>
              <a:gd name="connsiteY321" fmla="*/ 2647293 h 3115379"/>
              <a:gd name="connsiteX322" fmla="*/ 1295400 w 11114315"/>
              <a:gd name="connsiteY322" fmla="*/ 2658179 h 3115379"/>
              <a:gd name="connsiteX323" fmla="*/ 1240972 w 11114315"/>
              <a:gd name="connsiteY323" fmla="*/ 2690836 h 3115379"/>
              <a:gd name="connsiteX324" fmla="*/ 1175657 w 11114315"/>
              <a:gd name="connsiteY324" fmla="*/ 2734379 h 3115379"/>
              <a:gd name="connsiteX325" fmla="*/ 1110343 w 11114315"/>
              <a:gd name="connsiteY325" fmla="*/ 2745265 h 3115379"/>
              <a:gd name="connsiteX326" fmla="*/ 1045029 w 11114315"/>
              <a:gd name="connsiteY326" fmla="*/ 2777922 h 3115379"/>
              <a:gd name="connsiteX327" fmla="*/ 1012372 w 11114315"/>
              <a:gd name="connsiteY327" fmla="*/ 2788808 h 3115379"/>
              <a:gd name="connsiteX328" fmla="*/ 772886 w 11114315"/>
              <a:gd name="connsiteY328" fmla="*/ 2843236 h 3115379"/>
              <a:gd name="connsiteX329" fmla="*/ 500743 w 11114315"/>
              <a:gd name="connsiteY329" fmla="*/ 2832351 h 3115379"/>
              <a:gd name="connsiteX330" fmla="*/ 413657 w 11114315"/>
              <a:gd name="connsiteY330" fmla="*/ 2777922 h 3115379"/>
              <a:gd name="connsiteX331" fmla="*/ 370115 w 11114315"/>
              <a:gd name="connsiteY331" fmla="*/ 2756151 h 3115379"/>
              <a:gd name="connsiteX332" fmla="*/ 326572 w 11114315"/>
              <a:gd name="connsiteY332" fmla="*/ 2701722 h 3115379"/>
              <a:gd name="connsiteX333" fmla="*/ 283029 w 11114315"/>
              <a:gd name="connsiteY333" fmla="*/ 2669065 h 3115379"/>
              <a:gd name="connsiteX334" fmla="*/ 239486 w 11114315"/>
              <a:gd name="connsiteY334" fmla="*/ 2603751 h 3115379"/>
              <a:gd name="connsiteX335" fmla="*/ 217715 w 11114315"/>
              <a:gd name="connsiteY335" fmla="*/ 2571093 h 3115379"/>
              <a:gd name="connsiteX336" fmla="*/ 195943 w 11114315"/>
              <a:gd name="connsiteY336" fmla="*/ 2527551 h 3115379"/>
              <a:gd name="connsiteX337" fmla="*/ 174172 w 11114315"/>
              <a:gd name="connsiteY337" fmla="*/ 2505779 h 3115379"/>
              <a:gd name="connsiteX338" fmla="*/ 130629 w 11114315"/>
              <a:gd name="connsiteY338" fmla="*/ 2418693 h 3115379"/>
              <a:gd name="connsiteX339" fmla="*/ 108857 w 11114315"/>
              <a:gd name="connsiteY339" fmla="*/ 2386036 h 3115379"/>
              <a:gd name="connsiteX340" fmla="*/ 87086 w 11114315"/>
              <a:gd name="connsiteY340" fmla="*/ 2342493 h 3115379"/>
              <a:gd name="connsiteX341" fmla="*/ 43543 w 11114315"/>
              <a:gd name="connsiteY341" fmla="*/ 2222751 h 3115379"/>
              <a:gd name="connsiteX342" fmla="*/ 21772 w 11114315"/>
              <a:gd name="connsiteY342" fmla="*/ 2200979 h 3115379"/>
              <a:gd name="connsiteX343" fmla="*/ 10886 w 11114315"/>
              <a:gd name="connsiteY343" fmla="*/ 2092122 h 3115379"/>
              <a:gd name="connsiteX344" fmla="*/ 0 w 11114315"/>
              <a:gd name="connsiteY344" fmla="*/ 2059465 h 3115379"/>
              <a:gd name="connsiteX345" fmla="*/ 10886 w 11114315"/>
              <a:gd name="connsiteY345" fmla="*/ 1896179 h 3115379"/>
              <a:gd name="connsiteX346" fmla="*/ 21772 w 11114315"/>
              <a:gd name="connsiteY346" fmla="*/ 1776436 h 31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11114315" h="3115379">
                <a:moveTo>
                  <a:pt x="21772" y="1776436"/>
                </a:moveTo>
                <a:cubicBezTo>
                  <a:pt x="29029" y="1658507"/>
                  <a:pt x="10877" y="1362812"/>
                  <a:pt x="54429" y="1188608"/>
                </a:cubicBezTo>
                <a:cubicBezTo>
                  <a:pt x="64640" y="1147765"/>
                  <a:pt x="68395" y="1156020"/>
                  <a:pt x="87086" y="1112408"/>
                </a:cubicBezTo>
                <a:cubicBezTo>
                  <a:pt x="91606" y="1101861"/>
                  <a:pt x="91607" y="1089298"/>
                  <a:pt x="97972" y="1079751"/>
                </a:cubicBezTo>
                <a:cubicBezTo>
                  <a:pt x="106512" y="1066942"/>
                  <a:pt x="121681" y="1059620"/>
                  <a:pt x="130629" y="1047093"/>
                </a:cubicBezTo>
                <a:cubicBezTo>
                  <a:pt x="140061" y="1033888"/>
                  <a:pt x="144051" y="1017466"/>
                  <a:pt x="152400" y="1003551"/>
                </a:cubicBezTo>
                <a:cubicBezTo>
                  <a:pt x="165862" y="981114"/>
                  <a:pt x="181429" y="960008"/>
                  <a:pt x="195943" y="938236"/>
                </a:cubicBezTo>
                <a:cubicBezTo>
                  <a:pt x="203200" y="927350"/>
                  <a:pt x="207249" y="913429"/>
                  <a:pt x="217715" y="905579"/>
                </a:cubicBezTo>
                <a:cubicBezTo>
                  <a:pt x="232229" y="894693"/>
                  <a:pt x="248428" y="885751"/>
                  <a:pt x="261257" y="872922"/>
                </a:cubicBezTo>
                <a:cubicBezTo>
                  <a:pt x="304093" y="830086"/>
                  <a:pt x="261720" y="850803"/>
                  <a:pt x="304800" y="818493"/>
                </a:cubicBezTo>
                <a:cubicBezTo>
                  <a:pt x="325733" y="802793"/>
                  <a:pt x="351613" y="793454"/>
                  <a:pt x="370115" y="774951"/>
                </a:cubicBezTo>
                <a:cubicBezTo>
                  <a:pt x="377372" y="767694"/>
                  <a:pt x="383085" y="758460"/>
                  <a:pt x="391886" y="753179"/>
                </a:cubicBezTo>
                <a:cubicBezTo>
                  <a:pt x="401725" y="747275"/>
                  <a:pt x="414280" y="747425"/>
                  <a:pt x="424543" y="742293"/>
                </a:cubicBezTo>
                <a:cubicBezTo>
                  <a:pt x="499718" y="704706"/>
                  <a:pt x="410122" y="732292"/>
                  <a:pt x="500743" y="709636"/>
                </a:cubicBezTo>
                <a:cubicBezTo>
                  <a:pt x="588877" y="650881"/>
                  <a:pt x="471502" y="723842"/>
                  <a:pt x="576943" y="676979"/>
                </a:cubicBezTo>
                <a:cubicBezTo>
                  <a:pt x="596278" y="668386"/>
                  <a:pt x="612037" y="652915"/>
                  <a:pt x="631372" y="644322"/>
                </a:cubicBezTo>
                <a:cubicBezTo>
                  <a:pt x="645044" y="638246"/>
                  <a:pt x="660907" y="638689"/>
                  <a:pt x="674915" y="633436"/>
                </a:cubicBezTo>
                <a:cubicBezTo>
                  <a:pt x="690109" y="627738"/>
                  <a:pt x="703390" y="617692"/>
                  <a:pt x="718457" y="611665"/>
                </a:cubicBezTo>
                <a:cubicBezTo>
                  <a:pt x="739765" y="603142"/>
                  <a:pt x="762000" y="597150"/>
                  <a:pt x="783772" y="589893"/>
                </a:cubicBezTo>
                <a:cubicBezTo>
                  <a:pt x="805543" y="582636"/>
                  <a:pt x="826368" y="571368"/>
                  <a:pt x="849086" y="568122"/>
                </a:cubicBezTo>
                <a:lnTo>
                  <a:pt x="925286" y="557236"/>
                </a:lnTo>
                <a:lnTo>
                  <a:pt x="1055915" y="535465"/>
                </a:lnTo>
                <a:cubicBezTo>
                  <a:pt x="1182915" y="539094"/>
                  <a:pt x="1310640" y="532320"/>
                  <a:pt x="1436915" y="546351"/>
                </a:cubicBezTo>
                <a:cubicBezTo>
                  <a:pt x="1448319" y="547618"/>
                  <a:pt x="1441435" y="569461"/>
                  <a:pt x="1447800" y="579008"/>
                </a:cubicBezTo>
                <a:cubicBezTo>
                  <a:pt x="1456339" y="591817"/>
                  <a:pt x="1469571" y="600779"/>
                  <a:pt x="1480457" y="611665"/>
                </a:cubicBezTo>
                <a:cubicBezTo>
                  <a:pt x="1511298" y="704186"/>
                  <a:pt x="1468283" y="591373"/>
                  <a:pt x="1513115" y="666093"/>
                </a:cubicBezTo>
                <a:cubicBezTo>
                  <a:pt x="1519019" y="675933"/>
                  <a:pt x="1518096" y="688911"/>
                  <a:pt x="1524000" y="698751"/>
                </a:cubicBezTo>
                <a:cubicBezTo>
                  <a:pt x="1536130" y="718968"/>
                  <a:pt x="1561317" y="728603"/>
                  <a:pt x="1578429" y="742293"/>
                </a:cubicBezTo>
                <a:cubicBezTo>
                  <a:pt x="1622544" y="777586"/>
                  <a:pt x="1573092" y="757288"/>
                  <a:pt x="1643743" y="774951"/>
                </a:cubicBezTo>
                <a:cubicBezTo>
                  <a:pt x="1661886" y="771322"/>
                  <a:pt x="1681166" y="771354"/>
                  <a:pt x="1698172" y="764065"/>
                </a:cubicBezTo>
                <a:cubicBezTo>
                  <a:pt x="1707605" y="760022"/>
                  <a:pt x="1711142" y="747573"/>
                  <a:pt x="1719943" y="742293"/>
                </a:cubicBezTo>
                <a:cubicBezTo>
                  <a:pt x="1729782" y="736389"/>
                  <a:pt x="1741714" y="735036"/>
                  <a:pt x="1752600" y="731408"/>
                </a:cubicBezTo>
                <a:cubicBezTo>
                  <a:pt x="1763486" y="724151"/>
                  <a:pt x="1773555" y="715487"/>
                  <a:pt x="1785257" y="709636"/>
                </a:cubicBezTo>
                <a:cubicBezTo>
                  <a:pt x="1795520" y="704504"/>
                  <a:pt x="1808075" y="704655"/>
                  <a:pt x="1817915" y="698751"/>
                </a:cubicBezTo>
                <a:cubicBezTo>
                  <a:pt x="1826716" y="693471"/>
                  <a:pt x="1831672" y="683390"/>
                  <a:pt x="1839686" y="676979"/>
                </a:cubicBezTo>
                <a:cubicBezTo>
                  <a:pt x="1849902" y="668806"/>
                  <a:pt x="1862127" y="663381"/>
                  <a:pt x="1872343" y="655208"/>
                </a:cubicBezTo>
                <a:cubicBezTo>
                  <a:pt x="1880357" y="648797"/>
                  <a:pt x="1885904" y="639594"/>
                  <a:pt x="1894115" y="633436"/>
                </a:cubicBezTo>
                <a:cubicBezTo>
                  <a:pt x="1915048" y="617736"/>
                  <a:pt x="1959429" y="589893"/>
                  <a:pt x="1959429" y="589893"/>
                </a:cubicBezTo>
                <a:cubicBezTo>
                  <a:pt x="2026438" y="489379"/>
                  <a:pt x="1940927" y="613020"/>
                  <a:pt x="2002972" y="535465"/>
                </a:cubicBezTo>
                <a:cubicBezTo>
                  <a:pt x="2011145" y="525249"/>
                  <a:pt x="2016570" y="513024"/>
                  <a:pt x="2024743" y="502808"/>
                </a:cubicBezTo>
                <a:cubicBezTo>
                  <a:pt x="2056751" y="462798"/>
                  <a:pt x="2039567" y="501031"/>
                  <a:pt x="2068286" y="448379"/>
                </a:cubicBezTo>
                <a:cubicBezTo>
                  <a:pt x="2128798" y="337439"/>
                  <a:pt x="2084096" y="389026"/>
                  <a:pt x="2144486" y="328636"/>
                </a:cubicBezTo>
                <a:cubicBezTo>
                  <a:pt x="2163139" y="272679"/>
                  <a:pt x="2141686" y="314758"/>
                  <a:pt x="2188029" y="274208"/>
                </a:cubicBezTo>
                <a:cubicBezTo>
                  <a:pt x="2265005" y="206854"/>
                  <a:pt x="2211661" y="230044"/>
                  <a:pt x="2275115" y="208893"/>
                </a:cubicBezTo>
                <a:cubicBezTo>
                  <a:pt x="2299191" y="184817"/>
                  <a:pt x="2310117" y="169621"/>
                  <a:pt x="2340429" y="154465"/>
                </a:cubicBezTo>
                <a:cubicBezTo>
                  <a:pt x="2350692" y="149333"/>
                  <a:pt x="2362342" y="147608"/>
                  <a:pt x="2373086" y="143579"/>
                </a:cubicBezTo>
                <a:cubicBezTo>
                  <a:pt x="2409883" y="129780"/>
                  <a:pt x="2425587" y="120804"/>
                  <a:pt x="2460172" y="110922"/>
                </a:cubicBezTo>
                <a:cubicBezTo>
                  <a:pt x="2474557" y="106812"/>
                  <a:pt x="2489385" y="104335"/>
                  <a:pt x="2503715" y="100036"/>
                </a:cubicBezTo>
                <a:cubicBezTo>
                  <a:pt x="2525696" y="93442"/>
                  <a:pt x="2569029" y="78265"/>
                  <a:pt x="2569029" y="78265"/>
                </a:cubicBezTo>
                <a:cubicBezTo>
                  <a:pt x="2667000" y="81894"/>
                  <a:pt x="2765108" y="82839"/>
                  <a:pt x="2862943" y="89151"/>
                </a:cubicBezTo>
                <a:cubicBezTo>
                  <a:pt x="2877873" y="90114"/>
                  <a:pt x="2892735" y="94143"/>
                  <a:pt x="2906486" y="100036"/>
                </a:cubicBezTo>
                <a:cubicBezTo>
                  <a:pt x="3054190" y="163337"/>
                  <a:pt x="2834203" y="86830"/>
                  <a:pt x="2971800" y="132693"/>
                </a:cubicBezTo>
                <a:lnTo>
                  <a:pt x="3026229" y="187122"/>
                </a:lnTo>
                <a:cubicBezTo>
                  <a:pt x="3047811" y="208704"/>
                  <a:pt x="3078279" y="233479"/>
                  <a:pt x="3091543" y="263322"/>
                </a:cubicBezTo>
                <a:cubicBezTo>
                  <a:pt x="3112244" y="309899"/>
                  <a:pt x="3111532" y="327840"/>
                  <a:pt x="3124200" y="372179"/>
                </a:cubicBezTo>
                <a:cubicBezTo>
                  <a:pt x="3127352" y="383212"/>
                  <a:pt x="3132506" y="393655"/>
                  <a:pt x="3135086" y="404836"/>
                </a:cubicBezTo>
                <a:cubicBezTo>
                  <a:pt x="3143407" y="440893"/>
                  <a:pt x="3156857" y="513693"/>
                  <a:pt x="3156857" y="513693"/>
                </a:cubicBezTo>
                <a:cubicBezTo>
                  <a:pt x="3167743" y="506436"/>
                  <a:pt x="3178156" y="498413"/>
                  <a:pt x="3189515" y="491922"/>
                </a:cubicBezTo>
                <a:cubicBezTo>
                  <a:pt x="3223392" y="472564"/>
                  <a:pt x="3236783" y="472489"/>
                  <a:pt x="3265715" y="448379"/>
                </a:cubicBezTo>
                <a:cubicBezTo>
                  <a:pt x="3277542" y="438524"/>
                  <a:pt x="3286056" y="424959"/>
                  <a:pt x="3298372" y="415722"/>
                </a:cubicBezTo>
                <a:cubicBezTo>
                  <a:pt x="3315298" y="403027"/>
                  <a:pt x="3336425" y="396463"/>
                  <a:pt x="3352800" y="383065"/>
                </a:cubicBezTo>
                <a:cubicBezTo>
                  <a:pt x="3376630" y="363568"/>
                  <a:pt x="3392497" y="334830"/>
                  <a:pt x="3418115" y="317751"/>
                </a:cubicBezTo>
                <a:cubicBezTo>
                  <a:pt x="3429001" y="310494"/>
                  <a:pt x="3440126" y="303583"/>
                  <a:pt x="3450772" y="295979"/>
                </a:cubicBezTo>
                <a:cubicBezTo>
                  <a:pt x="3465535" y="285434"/>
                  <a:pt x="3478563" y="272323"/>
                  <a:pt x="3494315" y="263322"/>
                </a:cubicBezTo>
                <a:cubicBezTo>
                  <a:pt x="3504278" y="257629"/>
                  <a:pt x="3516086" y="256065"/>
                  <a:pt x="3526972" y="252436"/>
                </a:cubicBezTo>
                <a:cubicBezTo>
                  <a:pt x="3558959" y="220449"/>
                  <a:pt x="3566698" y="207017"/>
                  <a:pt x="3603172" y="187122"/>
                </a:cubicBezTo>
                <a:cubicBezTo>
                  <a:pt x="3631664" y="171581"/>
                  <a:pt x="3661229" y="158093"/>
                  <a:pt x="3690257" y="143579"/>
                </a:cubicBezTo>
                <a:cubicBezTo>
                  <a:pt x="3700520" y="138447"/>
                  <a:pt x="3712652" y="137825"/>
                  <a:pt x="3722915" y="132693"/>
                </a:cubicBezTo>
                <a:cubicBezTo>
                  <a:pt x="3798092" y="95105"/>
                  <a:pt x="3708491" y="122692"/>
                  <a:pt x="3799115" y="100036"/>
                </a:cubicBezTo>
                <a:cubicBezTo>
                  <a:pt x="3889462" y="45828"/>
                  <a:pt x="3815720" y="80498"/>
                  <a:pt x="3929743" y="56493"/>
                </a:cubicBezTo>
                <a:cubicBezTo>
                  <a:pt x="3973663" y="47247"/>
                  <a:pt x="4060372" y="23836"/>
                  <a:pt x="4060372" y="23836"/>
                </a:cubicBezTo>
                <a:cubicBezTo>
                  <a:pt x="4172858" y="27465"/>
                  <a:pt x="4285468" y="28301"/>
                  <a:pt x="4397829" y="34722"/>
                </a:cubicBezTo>
                <a:cubicBezTo>
                  <a:pt x="4427243" y="36403"/>
                  <a:pt x="4452378" y="48134"/>
                  <a:pt x="4474029" y="67379"/>
                </a:cubicBezTo>
                <a:cubicBezTo>
                  <a:pt x="4610124" y="188352"/>
                  <a:pt x="4496118" y="87355"/>
                  <a:pt x="4561115" y="165351"/>
                </a:cubicBezTo>
                <a:cubicBezTo>
                  <a:pt x="4646380" y="267669"/>
                  <a:pt x="4527263" y="98245"/>
                  <a:pt x="4637315" y="263322"/>
                </a:cubicBezTo>
                <a:cubicBezTo>
                  <a:pt x="4644572" y="274208"/>
                  <a:pt x="4654949" y="283568"/>
                  <a:pt x="4659086" y="295979"/>
                </a:cubicBezTo>
                <a:cubicBezTo>
                  <a:pt x="4673218" y="338372"/>
                  <a:pt x="4661858" y="320522"/>
                  <a:pt x="4691743" y="350408"/>
                </a:cubicBezTo>
                <a:cubicBezTo>
                  <a:pt x="4695372" y="368551"/>
                  <a:pt x="4698141" y="386886"/>
                  <a:pt x="4702629" y="404836"/>
                </a:cubicBezTo>
                <a:cubicBezTo>
                  <a:pt x="4705412" y="415968"/>
                  <a:pt x="4713515" y="426018"/>
                  <a:pt x="4713515" y="437493"/>
                </a:cubicBezTo>
                <a:cubicBezTo>
                  <a:pt x="4713515" y="506531"/>
                  <a:pt x="4708362" y="575522"/>
                  <a:pt x="4702629" y="644322"/>
                </a:cubicBezTo>
                <a:cubicBezTo>
                  <a:pt x="4701092" y="662760"/>
                  <a:pt x="4678660" y="685668"/>
                  <a:pt x="4691743" y="698751"/>
                </a:cubicBezTo>
                <a:cubicBezTo>
                  <a:pt x="4702629" y="709637"/>
                  <a:pt x="4711873" y="675041"/>
                  <a:pt x="4724400" y="666093"/>
                </a:cubicBezTo>
                <a:cubicBezTo>
                  <a:pt x="4759452" y="641056"/>
                  <a:pt x="4780581" y="641794"/>
                  <a:pt x="4822372" y="633436"/>
                </a:cubicBezTo>
                <a:cubicBezTo>
                  <a:pt x="4836886" y="622550"/>
                  <a:pt x="4849687" y="608893"/>
                  <a:pt x="4865915" y="600779"/>
                </a:cubicBezTo>
                <a:cubicBezTo>
                  <a:pt x="4886441" y="590516"/>
                  <a:pt x="4909922" y="587531"/>
                  <a:pt x="4931229" y="579008"/>
                </a:cubicBezTo>
                <a:cubicBezTo>
                  <a:pt x="4949372" y="571751"/>
                  <a:pt x="4968180" y="565975"/>
                  <a:pt x="4985657" y="557236"/>
                </a:cubicBezTo>
                <a:cubicBezTo>
                  <a:pt x="4997359" y="551385"/>
                  <a:pt x="5006613" y="541316"/>
                  <a:pt x="5018315" y="535465"/>
                </a:cubicBezTo>
                <a:cubicBezTo>
                  <a:pt x="5035792" y="526726"/>
                  <a:pt x="5054887" y="521629"/>
                  <a:pt x="5072743" y="513693"/>
                </a:cubicBezTo>
                <a:cubicBezTo>
                  <a:pt x="5087572" y="507102"/>
                  <a:pt x="5101371" y="498314"/>
                  <a:pt x="5116286" y="491922"/>
                </a:cubicBezTo>
                <a:cubicBezTo>
                  <a:pt x="5228407" y="443870"/>
                  <a:pt x="5048072" y="531470"/>
                  <a:pt x="5192486" y="459265"/>
                </a:cubicBezTo>
                <a:cubicBezTo>
                  <a:pt x="5277395" y="374356"/>
                  <a:pt x="5168390" y="476477"/>
                  <a:pt x="5268686" y="404836"/>
                </a:cubicBezTo>
                <a:cubicBezTo>
                  <a:pt x="5281213" y="395888"/>
                  <a:pt x="5288355" y="380444"/>
                  <a:pt x="5301343" y="372179"/>
                </a:cubicBezTo>
                <a:cubicBezTo>
                  <a:pt x="5328724" y="354755"/>
                  <a:pt x="5360599" y="345334"/>
                  <a:pt x="5388429" y="328636"/>
                </a:cubicBezTo>
                <a:cubicBezTo>
                  <a:pt x="5406572" y="317750"/>
                  <a:pt x="5423933" y="305441"/>
                  <a:pt x="5442857" y="295979"/>
                </a:cubicBezTo>
                <a:cubicBezTo>
                  <a:pt x="5453120" y="290847"/>
                  <a:pt x="5465252" y="290225"/>
                  <a:pt x="5475515" y="285093"/>
                </a:cubicBezTo>
                <a:cubicBezTo>
                  <a:pt x="5494439" y="275631"/>
                  <a:pt x="5512093" y="263795"/>
                  <a:pt x="5529943" y="252436"/>
                </a:cubicBezTo>
                <a:cubicBezTo>
                  <a:pt x="5552018" y="238388"/>
                  <a:pt x="5571207" y="219200"/>
                  <a:pt x="5595257" y="208893"/>
                </a:cubicBezTo>
                <a:cubicBezTo>
                  <a:pt x="5637246" y="190898"/>
                  <a:pt x="5712737" y="182780"/>
                  <a:pt x="5758543" y="176236"/>
                </a:cubicBezTo>
                <a:cubicBezTo>
                  <a:pt x="5764112" y="176855"/>
                  <a:pt x="5886680" y="187610"/>
                  <a:pt x="5910943" y="198008"/>
                </a:cubicBezTo>
                <a:cubicBezTo>
                  <a:pt x="5920376" y="202051"/>
                  <a:pt x="5923679" y="214913"/>
                  <a:pt x="5932715" y="219779"/>
                </a:cubicBezTo>
                <a:cubicBezTo>
                  <a:pt x="5971318" y="240565"/>
                  <a:pt x="6013771" y="253575"/>
                  <a:pt x="6052457" y="274208"/>
                </a:cubicBezTo>
                <a:cubicBezTo>
                  <a:pt x="6150417" y="326454"/>
                  <a:pt x="6043395" y="293713"/>
                  <a:pt x="6139543" y="317751"/>
                </a:cubicBezTo>
                <a:cubicBezTo>
                  <a:pt x="6158237" y="331771"/>
                  <a:pt x="6193456" y="359444"/>
                  <a:pt x="6215743" y="372179"/>
                </a:cubicBezTo>
                <a:cubicBezTo>
                  <a:pt x="6229832" y="380230"/>
                  <a:pt x="6246614" y="383814"/>
                  <a:pt x="6259286" y="393951"/>
                </a:cubicBezTo>
                <a:cubicBezTo>
                  <a:pt x="6306577" y="431784"/>
                  <a:pt x="6331425" y="462029"/>
                  <a:pt x="6357257" y="513693"/>
                </a:cubicBezTo>
                <a:cubicBezTo>
                  <a:pt x="6362389" y="523956"/>
                  <a:pt x="6364514" y="535465"/>
                  <a:pt x="6368143" y="546351"/>
                </a:cubicBezTo>
                <a:cubicBezTo>
                  <a:pt x="6371772" y="622551"/>
                  <a:pt x="6360527" y="700942"/>
                  <a:pt x="6379029" y="774951"/>
                </a:cubicBezTo>
                <a:cubicBezTo>
                  <a:pt x="6382658" y="789465"/>
                  <a:pt x="6408821" y="769959"/>
                  <a:pt x="6422572" y="764065"/>
                </a:cubicBezTo>
                <a:cubicBezTo>
                  <a:pt x="6570256" y="700770"/>
                  <a:pt x="6350307" y="777265"/>
                  <a:pt x="6487886" y="731408"/>
                </a:cubicBezTo>
                <a:cubicBezTo>
                  <a:pt x="6583293" y="636001"/>
                  <a:pt x="6462268" y="752757"/>
                  <a:pt x="6553200" y="676979"/>
                </a:cubicBezTo>
                <a:cubicBezTo>
                  <a:pt x="6565026" y="667124"/>
                  <a:pt x="6574271" y="654459"/>
                  <a:pt x="6585857" y="644322"/>
                </a:cubicBezTo>
                <a:cubicBezTo>
                  <a:pt x="6603343" y="629022"/>
                  <a:pt x="6622143" y="615293"/>
                  <a:pt x="6640286" y="600779"/>
                </a:cubicBezTo>
                <a:cubicBezTo>
                  <a:pt x="6643915" y="589893"/>
                  <a:pt x="6646040" y="578385"/>
                  <a:pt x="6651172" y="568122"/>
                </a:cubicBezTo>
                <a:cubicBezTo>
                  <a:pt x="6690444" y="489578"/>
                  <a:pt x="6656549" y="587336"/>
                  <a:pt x="6694715" y="491922"/>
                </a:cubicBezTo>
                <a:cubicBezTo>
                  <a:pt x="6703238" y="470614"/>
                  <a:pt x="6709229" y="448379"/>
                  <a:pt x="6716486" y="426608"/>
                </a:cubicBezTo>
                <a:cubicBezTo>
                  <a:pt x="6712857" y="346779"/>
                  <a:pt x="6711972" y="266779"/>
                  <a:pt x="6705600" y="187122"/>
                </a:cubicBezTo>
                <a:cubicBezTo>
                  <a:pt x="6704685" y="175684"/>
                  <a:pt x="6697867" y="165498"/>
                  <a:pt x="6694715" y="154465"/>
                </a:cubicBezTo>
                <a:cubicBezTo>
                  <a:pt x="6690605" y="140080"/>
                  <a:pt x="6687458" y="125436"/>
                  <a:pt x="6683829" y="110922"/>
                </a:cubicBezTo>
                <a:cubicBezTo>
                  <a:pt x="6687458" y="92779"/>
                  <a:pt x="6685535" y="72557"/>
                  <a:pt x="6694715" y="56493"/>
                </a:cubicBezTo>
                <a:cubicBezTo>
                  <a:pt x="6701206" y="45134"/>
                  <a:pt x="6714960" y="38859"/>
                  <a:pt x="6727372" y="34722"/>
                </a:cubicBezTo>
                <a:cubicBezTo>
                  <a:pt x="6748311" y="27742"/>
                  <a:pt x="6770970" y="27784"/>
                  <a:pt x="6792686" y="23836"/>
                </a:cubicBezTo>
                <a:cubicBezTo>
                  <a:pt x="6810890" y="20526"/>
                  <a:pt x="6828972" y="16579"/>
                  <a:pt x="6847115" y="12951"/>
                </a:cubicBezTo>
                <a:lnTo>
                  <a:pt x="7075715" y="23836"/>
                </a:lnTo>
                <a:cubicBezTo>
                  <a:pt x="7113937" y="32755"/>
                  <a:pt x="7141029" y="67379"/>
                  <a:pt x="7173686" y="89151"/>
                </a:cubicBezTo>
                <a:cubicBezTo>
                  <a:pt x="7201967" y="108005"/>
                  <a:pt x="7222880" y="121073"/>
                  <a:pt x="7249886" y="143579"/>
                </a:cubicBezTo>
                <a:cubicBezTo>
                  <a:pt x="7257770" y="150149"/>
                  <a:pt x="7262856" y="160071"/>
                  <a:pt x="7271657" y="165351"/>
                </a:cubicBezTo>
                <a:cubicBezTo>
                  <a:pt x="7281497" y="171255"/>
                  <a:pt x="7293429" y="172608"/>
                  <a:pt x="7304315" y="176236"/>
                </a:cubicBezTo>
                <a:cubicBezTo>
                  <a:pt x="7311572" y="190750"/>
                  <a:pt x="7318035" y="205690"/>
                  <a:pt x="7326086" y="219779"/>
                </a:cubicBezTo>
                <a:cubicBezTo>
                  <a:pt x="7332577" y="231138"/>
                  <a:pt x="7342006" y="240734"/>
                  <a:pt x="7347857" y="252436"/>
                </a:cubicBezTo>
                <a:cubicBezTo>
                  <a:pt x="7352989" y="262699"/>
                  <a:pt x="7354223" y="274546"/>
                  <a:pt x="7358743" y="285093"/>
                </a:cubicBezTo>
                <a:cubicBezTo>
                  <a:pt x="7365136" y="300008"/>
                  <a:pt x="7374123" y="313720"/>
                  <a:pt x="7380515" y="328636"/>
                </a:cubicBezTo>
                <a:cubicBezTo>
                  <a:pt x="7420794" y="422620"/>
                  <a:pt x="7351187" y="279456"/>
                  <a:pt x="7402286" y="415722"/>
                </a:cubicBezTo>
                <a:cubicBezTo>
                  <a:pt x="7406880" y="427972"/>
                  <a:pt x="7418744" y="436424"/>
                  <a:pt x="7424057" y="448379"/>
                </a:cubicBezTo>
                <a:cubicBezTo>
                  <a:pt x="7464084" y="538440"/>
                  <a:pt x="7422889" y="490752"/>
                  <a:pt x="7467600" y="535465"/>
                </a:cubicBezTo>
                <a:cubicBezTo>
                  <a:pt x="7491233" y="452752"/>
                  <a:pt x="7482005" y="467328"/>
                  <a:pt x="7522029" y="393951"/>
                </a:cubicBezTo>
                <a:cubicBezTo>
                  <a:pt x="7532161" y="375376"/>
                  <a:pt x="7542950" y="357127"/>
                  <a:pt x="7554686" y="339522"/>
                </a:cubicBezTo>
                <a:cubicBezTo>
                  <a:pt x="7564750" y="324426"/>
                  <a:pt x="7578201" y="311650"/>
                  <a:pt x="7587343" y="295979"/>
                </a:cubicBezTo>
                <a:cubicBezTo>
                  <a:pt x="7603696" y="267945"/>
                  <a:pt x="7611797" y="235141"/>
                  <a:pt x="7630886" y="208893"/>
                </a:cubicBezTo>
                <a:cubicBezTo>
                  <a:pt x="7641557" y="194220"/>
                  <a:pt x="7660943" y="188373"/>
                  <a:pt x="7674429" y="176236"/>
                </a:cubicBezTo>
                <a:cubicBezTo>
                  <a:pt x="7697315" y="155639"/>
                  <a:pt x="7717972" y="132693"/>
                  <a:pt x="7739743" y="110922"/>
                </a:cubicBezTo>
                <a:cubicBezTo>
                  <a:pt x="7763460" y="87205"/>
                  <a:pt x="7767403" y="78676"/>
                  <a:pt x="7805057" y="67379"/>
                </a:cubicBezTo>
                <a:cubicBezTo>
                  <a:pt x="7826198" y="61037"/>
                  <a:pt x="7848600" y="60122"/>
                  <a:pt x="7870372" y="56493"/>
                </a:cubicBezTo>
                <a:cubicBezTo>
                  <a:pt x="8057484" y="-37061"/>
                  <a:pt x="7956949" y="4741"/>
                  <a:pt x="8414657" y="45608"/>
                </a:cubicBezTo>
                <a:cubicBezTo>
                  <a:pt x="8453583" y="49084"/>
                  <a:pt x="8523515" y="89151"/>
                  <a:pt x="8523515" y="89151"/>
                </a:cubicBezTo>
                <a:cubicBezTo>
                  <a:pt x="8616459" y="182095"/>
                  <a:pt x="8513376" y="76383"/>
                  <a:pt x="8621486" y="198008"/>
                </a:cubicBezTo>
                <a:cubicBezTo>
                  <a:pt x="8631714" y="209514"/>
                  <a:pt x="8645604" y="217856"/>
                  <a:pt x="8654143" y="230665"/>
                </a:cubicBezTo>
                <a:cubicBezTo>
                  <a:pt x="8667645" y="250918"/>
                  <a:pt x="8672841" y="276038"/>
                  <a:pt x="8686800" y="295979"/>
                </a:cubicBezTo>
                <a:cubicBezTo>
                  <a:pt x="8698571" y="312795"/>
                  <a:pt x="8719464" y="322116"/>
                  <a:pt x="8730343" y="339522"/>
                </a:cubicBezTo>
                <a:cubicBezTo>
                  <a:pt x="8756145" y="380805"/>
                  <a:pt x="8780262" y="423967"/>
                  <a:pt x="8795657" y="470151"/>
                </a:cubicBezTo>
                <a:cubicBezTo>
                  <a:pt x="8812722" y="521346"/>
                  <a:pt x="8802281" y="492154"/>
                  <a:pt x="8828315" y="557236"/>
                </a:cubicBezTo>
                <a:cubicBezTo>
                  <a:pt x="8842829" y="546350"/>
                  <a:pt x="8859028" y="537408"/>
                  <a:pt x="8871857" y="524579"/>
                </a:cubicBezTo>
                <a:cubicBezTo>
                  <a:pt x="8980396" y="416040"/>
                  <a:pt x="8759543" y="547267"/>
                  <a:pt x="9035143" y="350408"/>
                </a:cubicBezTo>
                <a:cubicBezTo>
                  <a:pt x="9173323" y="251707"/>
                  <a:pt x="9047689" y="333249"/>
                  <a:pt x="9187543" y="263322"/>
                </a:cubicBezTo>
                <a:cubicBezTo>
                  <a:pt x="9216647" y="248770"/>
                  <a:pt x="9294348" y="198692"/>
                  <a:pt x="9329057" y="187122"/>
                </a:cubicBezTo>
                <a:cubicBezTo>
                  <a:pt x="9349996" y="180142"/>
                  <a:pt x="9372678" y="180304"/>
                  <a:pt x="9394372" y="176236"/>
                </a:cubicBezTo>
                <a:cubicBezTo>
                  <a:pt x="9564276" y="144379"/>
                  <a:pt x="9444861" y="159329"/>
                  <a:pt x="9633857" y="143579"/>
                </a:cubicBezTo>
                <a:lnTo>
                  <a:pt x="9960429" y="154465"/>
                </a:lnTo>
                <a:cubicBezTo>
                  <a:pt x="9983310" y="158503"/>
                  <a:pt x="9990032" y="190306"/>
                  <a:pt x="10003972" y="208893"/>
                </a:cubicBezTo>
                <a:cubicBezTo>
                  <a:pt x="10049442" y="269520"/>
                  <a:pt x="9998653" y="214461"/>
                  <a:pt x="10058400" y="274208"/>
                </a:cubicBezTo>
                <a:cubicBezTo>
                  <a:pt x="10062029" y="288722"/>
                  <a:pt x="10064555" y="303558"/>
                  <a:pt x="10069286" y="317751"/>
                </a:cubicBezTo>
                <a:cubicBezTo>
                  <a:pt x="10075465" y="336288"/>
                  <a:pt x="10086125" y="353272"/>
                  <a:pt x="10091057" y="372179"/>
                </a:cubicBezTo>
                <a:cubicBezTo>
                  <a:pt x="10107946" y="436920"/>
                  <a:pt x="10120086" y="502808"/>
                  <a:pt x="10134600" y="568122"/>
                </a:cubicBezTo>
                <a:cubicBezTo>
                  <a:pt x="10200257" y="524351"/>
                  <a:pt x="10150443" y="552966"/>
                  <a:pt x="10276115" y="513693"/>
                </a:cubicBezTo>
                <a:cubicBezTo>
                  <a:pt x="10298019" y="506848"/>
                  <a:pt x="10319104" y="497237"/>
                  <a:pt x="10341429" y="491922"/>
                </a:cubicBezTo>
                <a:cubicBezTo>
                  <a:pt x="10585770" y="433746"/>
                  <a:pt x="10437627" y="481628"/>
                  <a:pt x="10537372" y="448379"/>
                </a:cubicBezTo>
                <a:cubicBezTo>
                  <a:pt x="10617200" y="452008"/>
                  <a:pt x="10697749" y="447964"/>
                  <a:pt x="10776857" y="459265"/>
                </a:cubicBezTo>
                <a:cubicBezTo>
                  <a:pt x="10822796" y="465828"/>
                  <a:pt x="10838622" y="495590"/>
                  <a:pt x="10874829" y="513693"/>
                </a:cubicBezTo>
                <a:cubicBezTo>
                  <a:pt x="10885092" y="518825"/>
                  <a:pt x="10896600" y="520950"/>
                  <a:pt x="10907486" y="524579"/>
                </a:cubicBezTo>
                <a:cubicBezTo>
                  <a:pt x="10929257" y="542722"/>
                  <a:pt x="10952761" y="558969"/>
                  <a:pt x="10972800" y="579008"/>
                </a:cubicBezTo>
                <a:cubicBezTo>
                  <a:pt x="10982051" y="588259"/>
                  <a:pt x="10987638" y="600571"/>
                  <a:pt x="10994572" y="611665"/>
                </a:cubicBezTo>
                <a:cubicBezTo>
                  <a:pt x="11014492" y="643536"/>
                  <a:pt x="11046829" y="697133"/>
                  <a:pt x="11059886" y="731408"/>
                </a:cubicBezTo>
                <a:cubicBezTo>
                  <a:pt x="11080310" y="785022"/>
                  <a:pt x="11114315" y="894693"/>
                  <a:pt x="11114315" y="894693"/>
                </a:cubicBezTo>
                <a:cubicBezTo>
                  <a:pt x="11110686" y="963636"/>
                  <a:pt x="11118729" y="1034200"/>
                  <a:pt x="11103429" y="1101522"/>
                </a:cubicBezTo>
                <a:cubicBezTo>
                  <a:pt x="11102558" y="1105356"/>
                  <a:pt x="11036663" y="1150560"/>
                  <a:pt x="11027229" y="1155951"/>
                </a:cubicBezTo>
                <a:cubicBezTo>
                  <a:pt x="10927333" y="1213035"/>
                  <a:pt x="11039047" y="1147398"/>
                  <a:pt x="10940143" y="1188608"/>
                </a:cubicBezTo>
                <a:cubicBezTo>
                  <a:pt x="10874285" y="1216049"/>
                  <a:pt x="10866787" y="1222998"/>
                  <a:pt x="10820400" y="1253922"/>
                </a:cubicBezTo>
                <a:cubicBezTo>
                  <a:pt x="10827657" y="1261179"/>
                  <a:pt x="10834158" y="1269282"/>
                  <a:pt x="10842172" y="1275693"/>
                </a:cubicBezTo>
                <a:cubicBezTo>
                  <a:pt x="10852388" y="1283866"/>
                  <a:pt x="10866656" y="1287249"/>
                  <a:pt x="10874829" y="1297465"/>
                </a:cubicBezTo>
                <a:cubicBezTo>
                  <a:pt x="10881997" y="1306425"/>
                  <a:pt x="10880907" y="1319704"/>
                  <a:pt x="10885715" y="1330122"/>
                </a:cubicBezTo>
                <a:cubicBezTo>
                  <a:pt x="10902716" y="1366957"/>
                  <a:pt x="10927314" y="1400492"/>
                  <a:pt x="10940143" y="1438979"/>
                </a:cubicBezTo>
                <a:cubicBezTo>
                  <a:pt x="10991883" y="1594193"/>
                  <a:pt x="10939897" y="1432674"/>
                  <a:pt x="10972800" y="1547836"/>
                </a:cubicBezTo>
                <a:cubicBezTo>
                  <a:pt x="10983957" y="1586887"/>
                  <a:pt x="10986718" y="1579530"/>
                  <a:pt x="10994572" y="1624036"/>
                </a:cubicBezTo>
                <a:cubicBezTo>
                  <a:pt x="11002866" y="1671036"/>
                  <a:pt x="11009086" y="1718379"/>
                  <a:pt x="11016343" y="1765551"/>
                </a:cubicBezTo>
                <a:cubicBezTo>
                  <a:pt x="11012714" y="1838122"/>
                  <a:pt x="11031935" y="1915599"/>
                  <a:pt x="11005457" y="1983265"/>
                </a:cubicBezTo>
                <a:cubicBezTo>
                  <a:pt x="10994160" y="2012136"/>
                  <a:pt x="10949267" y="2013347"/>
                  <a:pt x="10918372" y="2015922"/>
                </a:cubicBezTo>
                <a:cubicBezTo>
                  <a:pt x="10860402" y="2020753"/>
                  <a:pt x="10802257" y="2008665"/>
                  <a:pt x="10744200" y="2005036"/>
                </a:cubicBezTo>
                <a:cubicBezTo>
                  <a:pt x="10700657" y="1990522"/>
                  <a:pt x="10589246" y="1922571"/>
                  <a:pt x="10613572" y="1961493"/>
                </a:cubicBezTo>
                <a:cubicBezTo>
                  <a:pt x="10652792" y="2024247"/>
                  <a:pt x="10672678" y="2049940"/>
                  <a:pt x="10700657" y="2113893"/>
                </a:cubicBezTo>
                <a:cubicBezTo>
                  <a:pt x="10716321" y="2149698"/>
                  <a:pt x="10725366" y="2188507"/>
                  <a:pt x="10744200" y="2222751"/>
                </a:cubicBezTo>
                <a:cubicBezTo>
                  <a:pt x="10765545" y="2261561"/>
                  <a:pt x="10796261" y="2294471"/>
                  <a:pt x="10820400" y="2331608"/>
                </a:cubicBezTo>
                <a:cubicBezTo>
                  <a:pt x="10843462" y="2367088"/>
                  <a:pt x="10862832" y="2404870"/>
                  <a:pt x="10885715" y="2440465"/>
                </a:cubicBezTo>
                <a:cubicBezTo>
                  <a:pt x="10896810" y="2457725"/>
                  <a:pt x="10929517" y="2495413"/>
                  <a:pt x="10940143" y="2516665"/>
                </a:cubicBezTo>
                <a:cubicBezTo>
                  <a:pt x="10945275" y="2526928"/>
                  <a:pt x="10947400" y="2538436"/>
                  <a:pt x="10951029" y="2549322"/>
                </a:cubicBezTo>
                <a:cubicBezTo>
                  <a:pt x="10947400" y="2563836"/>
                  <a:pt x="10946283" y="2579222"/>
                  <a:pt x="10940143" y="2592865"/>
                </a:cubicBezTo>
                <a:cubicBezTo>
                  <a:pt x="10913506" y="2652058"/>
                  <a:pt x="10884996" y="2710528"/>
                  <a:pt x="10853057" y="2767036"/>
                </a:cubicBezTo>
                <a:cubicBezTo>
                  <a:pt x="10820433" y="2824755"/>
                  <a:pt x="10760642" y="2889406"/>
                  <a:pt x="10711543" y="2930322"/>
                </a:cubicBezTo>
                <a:cubicBezTo>
                  <a:pt x="10689772" y="2948465"/>
                  <a:pt x="10667557" y="2966089"/>
                  <a:pt x="10646229" y="2984751"/>
                </a:cubicBezTo>
                <a:cubicBezTo>
                  <a:pt x="10638505" y="2991509"/>
                  <a:pt x="10633637" y="3001932"/>
                  <a:pt x="10624457" y="3006522"/>
                </a:cubicBezTo>
                <a:cubicBezTo>
                  <a:pt x="10611076" y="3013213"/>
                  <a:pt x="10595429" y="3013779"/>
                  <a:pt x="10580915" y="3017408"/>
                </a:cubicBezTo>
                <a:cubicBezTo>
                  <a:pt x="10562772" y="3028294"/>
                  <a:pt x="10546370" y="3042834"/>
                  <a:pt x="10526486" y="3050065"/>
                </a:cubicBezTo>
                <a:cubicBezTo>
                  <a:pt x="10459089" y="3074573"/>
                  <a:pt x="10318395" y="3052552"/>
                  <a:pt x="10276115" y="3050065"/>
                </a:cubicBezTo>
                <a:cubicBezTo>
                  <a:pt x="10166218" y="3013432"/>
                  <a:pt x="10159439" y="3013502"/>
                  <a:pt x="10014857" y="2941208"/>
                </a:cubicBezTo>
                <a:cubicBezTo>
                  <a:pt x="10000343" y="2933951"/>
                  <a:pt x="9985500" y="2927317"/>
                  <a:pt x="9971315" y="2919436"/>
                </a:cubicBezTo>
                <a:cubicBezTo>
                  <a:pt x="9952820" y="2909161"/>
                  <a:pt x="9935382" y="2897054"/>
                  <a:pt x="9916886" y="2886779"/>
                </a:cubicBezTo>
                <a:cubicBezTo>
                  <a:pt x="9902701" y="2878898"/>
                  <a:pt x="9887528" y="2872889"/>
                  <a:pt x="9873343" y="2865008"/>
                </a:cubicBezTo>
                <a:cubicBezTo>
                  <a:pt x="9830467" y="2841188"/>
                  <a:pt x="9762666" y="2797872"/>
                  <a:pt x="9731829" y="2767036"/>
                </a:cubicBezTo>
                <a:cubicBezTo>
                  <a:pt x="9701943" y="2737151"/>
                  <a:pt x="9719793" y="2748511"/>
                  <a:pt x="9677400" y="2734379"/>
                </a:cubicBezTo>
                <a:cubicBezTo>
                  <a:pt x="9666514" y="2719865"/>
                  <a:pt x="9654807" y="2705932"/>
                  <a:pt x="9644743" y="2690836"/>
                </a:cubicBezTo>
                <a:cubicBezTo>
                  <a:pt x="9633007" y="2673232"/>
                  <a:pt x="9625076" y="2653109"/>
                  <a:pt x="9612086" y="2636408"/>
                </a:cubicBezTo>
                <a:cubicBezTo>
                  <a:pt x="9599484" y="2620205"/>
                  <a:pt x="9580859" y="2609286"/>
                  <a:pt x="9568543" y="2592865"/>
                </a:cubicBezTo>
                <a:cubicBezTo>
                  <a:pt x="9526150" y="2536340"/>
                  <a:pt x="9544000" y="2565550"/>
                  <a:pt x="9514115" y="2505779"/>
                </a:cubicBezTo>
                <a:cubicBezTo>
                  <a:pt x="9502809" y="2539696"/>
                  <a:pt x="9496722" y="2553456"/>
                  <a:pt x="9492343" y="2592865"/>
                </a:cubicBezTo>
                <a:cubicBezTo>
                  <a:pt x="9487118" y="2639886"/>
                  <a:pt x="9489679" y="2687788"/>
                  <a:pt x="9481457" y="2734379"/>
                </a:cubicBezTo>
                <a:cubicBezTo>
                  <a:pt x="9478637" y="2750360"/>
                  <a:pt x="9465384" y="2762728"/>
                  <a:pt x="9459686" y="2777922"/>
                </a:cubicBezTo>
                <a:cubicBezTo>
                  <a:pt x="9454433" y="2791930"/>
                  <a:pt x="9455491" y="2808083"/>
                  <a:pt x="9448800" y="2821465"/>
                </a:cubicBezTo>
                <a:cubicBezTo>
                  <a:pt x="9440686" y="2837692"/>
                  <a:pt x="9426688" y="2850244"/>
                  <a:pt x="9416143" y="2865008"/>
                </a:cubicBezTo>
                <a:cubicBezTo>
                  <a:pt x="9375547" y="2921842"/>
                  <a:pt x="9412567" y="2875817"/>
                  <a:pt x="9361715" y="2952093"/>
                </a:cubicBezTo>
                <a:cubicBezTo>
                  <a:pt x="9303689" y="3039131"/>
                  <a:pt x="9352753" y="2962847"/>
                  <a:pt x="9307286" y="3017408"/>
                </a:cubicBezTo>
                <a:cubicBezTo>
                  <a:pt x="9279108" y="3051222"/>
                  <a:pt x="9280834" y="3065450"/>
                  <a:pt x="9241972" y="3082722"/>
                </a:cubicBezTo>
                <a:cubicBezTo>
                  <a:pt x="9221001" y="3092042"/>
                  <a:pt x="9176657" y="3104493"/>
                  <a:pt x="9176657" y="3104493"/>
                </a:cubicBezTo>
                <a:lnTo>
                  <a:pt x="8969829" y="3082722"/>
                </a:lnTo>
                <a:cubicBezTo>
                  <a:pt x="8951470" y="3080427"/>
                  <a:pt x="8932479" y="3078952"/>
                  <a:pt x="8915400" y="3071836"/>
                </a:cubicBezTo>
                <a:cubicBezTo>
                  <a:pt x="8888396" y="3060584"/>
                  <a:pt x="8865366" y="3041376"/>
                  <a:pt x="8839200" y="3028293"/>
                </a:cubicBezTo>
                <a:cubicBezTo>
                  <a:pt x="8829216" y="3023301"/>
                  <a:pt x="8770954" y="3000346"/>
                  <a:pt x="8752115" y="2995636"/>
                </a:cubicBezTo>
                <a:cubicBezTo>
                  <a:pt x="8734165" y="2991149"/>
                  <a:pt x="8715829" y="2988379"/>
                  <a:pt x="8697686" y="2984751"/>
                </a:cubicBezTo>
                <a:cubicBezTo>
                  <a:pt x="8686800" y="2973865"/>
                  <a:pt x="8677181" y="2961545"/>
                  <a:pt x="8665029" y="2952093"/>
                </a:cubicBezTo>
                <a:cubicBezTo>
                  <a:pt x="8623449" y="2919753"/>
                  <a:pt x="8596716" y="2915438"/>
                  <a:pt x="8567057" y="2875893"/>
                </a:cubicBezTo>
                <a:cubicBezTo>
                  <a:pt x="8491176" y="2774719"/>
                  <a:pt x="8567766" y="2854833"/>
                  <a:pt x="8512629" y="2799693"/>
                </a:cubicBezTo>
                <a:cubicBezTo>
                  <a:pt x="8478640" y="2697730"/>
                  <a:pt x="8534321" y="2848539"/>
                  <a:pt x="8469086" y="2734379"/>
                </a:cubicBezTo>
                <a:cubicBezTo>
                  <a:pt x="8461663" y="2721389"/>
                  <a:pt x="8462499" y="2705166"/>
                  <a:pt x="8458200" y="2690836"/>
                </a:cubicBezTo>
                <a:cubicBezTo>
                  <a:pt x="8437002" y="2620175"/>
                  <a:pt x="8446474" y="2640589"/>
                  <a:pt x="8414657" y="2592865"/>
                </a:cubicBezTo>
                <a:cubicBezTo>
                  <a:pt x="8411029" y="2581979"/>
                  <a:pt x="8415246" y="2560208"/>
                  <a:pt x="8403772" y="2560208"/>
                </a:cubicBezTo>
                <a:cubicBezTo>
                  <a:pt x="8384317" y="2560208"/>
                  <a:pt x="8340329" y="2645109"/>
                  <a:pt x="8338457" y="2647293"/>
                </a:cubicBezTo>
                <a:cubicBezTo>
                  <a:pt x="8338450" y="2647301"/>
                  <a:pt x="8223153" y="2762598"/>
                  <a:pt x="8196943" y="2788808"/>
                </a:cubicBezTo>
                <a:lnTo>
                  <a:pt x="8109857" y="2875893"/>
                </a:lnTo>
                <a:cubicBezTo>
                  <a:pt x="8098971" y="2886779"/>
                  <a:pt x="8089516" y="2899314"/>
                  <a:pt x="8077200" y="2908551"/>
                </a:cubicBezTo>
                <a:cubicBezTo>
                  <a:pt x="8048172" y="2930322"/>
                  <a:pt x="8015773" y="2948208"/>
                  <a:pt x="7990115" y="2973865"/>
                </a:cubicBezTo>
                <a:cubicBezTo>
                  <a:pt x="7979229" y="2984751"/>
                  <a:pt x="7970915" y="2999046"/>
                  <a:pt x="7957457" y="3006522"/>
                </a:cubicBezTo>
                <a:cubicBezTo>
                  <a:pt x="7937396" y="3017667"/>
                  <a:pt x="7911821" y="3016486"/>
                  <a:pt x="7892143" y="3028293"/>
                </a:cubicBezTo>
                <a:cubicBezTo>
                  <a:pt x="7860814" y="3047091"/>
                  <a:pt x="7828251" y="3068522"/>
                  <a:pt x="7794172" y="3082722"/>
                </a:cubicBezTo>
                <a:cubicBezTo>
                  <a:pt x="7765554" y="3094646"/>
                  <a:pt x="7736115" y="3104493"/>
                  <a:pt x="7707086" y="3115379"/>
                </a:cubicBezTo>
                <a:cubicBezTo>
                  <a:pt x="7587343" y="3108122"/>
                  <a:pt x="7466555" y="3110978"/>
                  <a:pt x="7347857" y="3093608"/>
                </a:cubicBezTo>
                <a:cubicBezTo>
                  <a:pt x="7315744" y="3088909"/>
                  <a:pt x="7260772" y="3050065"/>
                  <a:pt x="7260772" y="3050065"/>
                </a:cubicBezTo>
                <a:cubicBezTo>
                  <a:pt x="7249886" y="3039179"/>
                  <a:pt x="7239942" y="3027263"/>
                  <a:pt x="7228115" y="3017408"/>
                </a:cubicBezTo>
                <a:cubicBezTo>
                  <a:pt x="7134461" y="2939363"/>
                  <a:pt x="7269573" y="3067564"/>
                  <a:pt x="7151915" y="2962979"/>
                </a:cubicBezTo>
                <a:cubicBezTo>
                  <a:pt x="7132738" y="2945933"/>
                  <a:pt x="7115629" y="2926694"/>
                  <a:pt x="7097486" y="2908551"/>
                </a:cubicBezTo>
                <a:cubicBezTo>
                  <a:pt x="7090229" y="2901294"/>
                  <a:pt x="7081408" y="2895318"/>
                  <a:pt x="7075715" y="2886779"/>
                </a:cubicBezTo>
                <a:cubicBezTo>
                  <a:pt x="7061201" y="2865008"/>
                  <a:pt x="7046220" y="2843540"/>
                  <a:pt x="7032172" y="2821465"/>
                </a:cubicBezTo>
                <a:cubicBezTo>
                  <a:pt x="7017477" y="2798373"/>
                  <a:pt x="6972390" y="2718139"/>
                  <a:pt x="6955972" y="2701722"/>
                </a:cubicBezTo>
                <a:lnTo>
                  <a:pt x="6934200" y="2679951"/>
                </a:lnTo>
                <a:cubicBezTo>
                  <a:pt x="6884806" y="2581163"/>
                  <a:pt x="6908660" y="2619869"/>
                  <a:pt x="6868886" y="2560208"/>
                </a:cubicBezTo>
                <a:cubicBezTo>
                  <a:pt x="6808545" y="2701004"/>
                  <a:pt x="6870327" y="2582901"/>
                  <a:pt x="6792686" y="2679951"/>
                </a:cubicBezTo>
                <a:cubicBezTo>
                  <a:pt x="6747267" y="2736724"/>
                  <a:pt x="6755711" y="2749582"/>
                  <a:pt x="6705600" y="2799693"/>
                </a:cubicBezTo>
                <a:cubicBezTo>
                  <a:pt x="6696349" y="2808944"/>
                  <a:pt x="6682194" y="2812214"/>
                  <a:pt x="6672943" y="2821465"/>
                </a:cubicBezTo>
                <a:cubicBezTo>
                  <a:pt x="6602289" y="2892120"/>
                  <a:pt x="6681790" y="2844256"/>
                  <a:pt x="6596743" y="2886779"/>
                </a:cubicBezTo>
                <a:cubicBezTo>
                  <a:pt x="6574972" y="2908550"/>
                  <a:pt x="6555733" y="2933190"/>
                  <a:pt x="6531429" y="2952093"/>
                </a:cubicBezTo>
                <a:cubicBezTo>
                  <a:pt x="6522372" y="2959138"/>
                  <a:pt x="6508735" y="2957286"/>
                  <a:pt x="6498772" y="2962979"/>
                </a:cubicBezTo>
                <a:cubicBezTo>
                  <a:pt x="6355009" y="3045129"/>
                  <a:pt x="6545604" y="2957824"/>
                  <a:pt x="6411686" y="3006522"/>
                </a:cubicBezTo>
                <a:cubicBezTo>
                  <a:pt x="6385715" y="3015966"/>
                  <a:pt x="6360643" y="3027744"/>
                  <a:pt x="6335486" y="3039179"/>
                </a:cubicBezTo>
                <a:cubicBezTo>
                  <a:pt x="6320713" y="3045894"/>
                  <a:pt x="6307010" y="3054924"/>
                  <a:pt x="6291943" y="3060951"/>
                </a:cubicBezTo>
                <a:cubicBezTo>
                  <a:pt x="6270635" y="3069474"/>
                  <a:pt x="6248400" y="3075465"/>
                  <a:pt x="6226629" y="3082722"/>
                </a:cubicBezTo>
                <a:lnTo>
                  <a:pt x="5584372" y="3060951"/>
                </a:lnTo>
                <a:cubicBezTo>
                  <a:pt x="5555147" y="3059642"/>
                  <a:pt x="5525415" y="3058102"/>
                  <a:pt x="5497286" y="3050065"/>
                </a:cubicBezTo>
                <a:cubicBezTo>
                  <a:pt x="5473881" y="3043378"/>
                  <a:pt x="5454691" y="3026146"/>
                  <a:pt x="5431972" y="3017408"/>
                </a:cubicBezTo>
                <a:cubicBezTo>
                  <a:pt x="5407316" y="3007925"/>
                  <a:pt x="5380598" y="3004664"/>
                  <a:pt x="5355772" y="2995636"/>
                </a:cubicBezTo>
                <a:cubicBezTo>
                  <a:pt x="5230541" y="2950097"/>
                  <a:pt x="5390948" y="2993545"/>
                  <a:pt x="5268686" y="2962979"/>
                </a:cubicBezTo>
                <a:cubicBezTo>
                  <a:pt x="5224508" y="2933527"/>
                  <a:pt x="5187870" y="2911826"/>
                  <a:pt x="5148943" y="2875893"/>
                </a:cubicBezTo>
                <a:cubicBezTo>
                  <a:pt x="5118777" y="2848048"/>
                  <a:pt x="5061857" y="2788808"/>
                  <a:pt x="5061857" y="2788808"/>
                </a:cubicBezTo>
                <a:cubicBezTo>
                  <a:pt x="5047343" y="2759779"/>
                  <a:pt x="5028578" y="2732511"/>
                  <a:pt x="5018315" y="2701722"/>
                </a:cubicBezTo>
                <a:cubicBezTo>
                  <a:pt x="5014686" y="2690836"/>
                  <a:pt x="5013333" y="2678904"/>
                  <a:pt x="5007429" y="2669065"/>
                </a:cubicBezTo>
                <a:cubicBezTo>
                  <a:pt x="5002148" y="2660264"/>
                  <a:pt x="4992914" y="2654550"/>
                  <a:pt x="4985657" y="2647293"/>
                </a:cubicBezTo>
                <a:cubicBezTo>
                  <a:pt x="4922080" y="2668486"/>
                  <a:pt x="4980468" y="2641597"/>
                  <a:pt x="4931229" y="2690836"/>
                </a:cubicBezTo>
                <a:cubicBezTo>
                  <a:pt x="4918400" y="2703665"/>
                  <a:pt x="4901171" y="2711356"/>
                  <a:pt x="4887686" y="2723493"/>
                </a:cubicBezTo>
                <a:cubicBezTo>
                  <a:pt x="4726748" y="2868338"/>
                  <a:pt x="4935858" y="2702349"/>
                  <a:pt x="4724400" y="2865008"/>
                </a:cubicBezTo>
                <a:cubicBezTo>
                  <a:pt x="4722018" y="2866841"/>
                  <a:pt x="4658724" y="2915489"/>
                  <a:pt x="4648200" y="2919436"/>
                </a:cubicBezTo>
                <a:cubicBezTo>
                  <a:pt x="4612206" y="2932934"/>
                  <a:pt x="4487133" y="2940017"/>
                  <a:pt x="4474029" y="2941208"/>
                </a:cubicBezTo>
                <a:cubicBezTo>
                  <a:pt x="4386943" y="2937579"/>
                  <a:pt x="4299740" y="2936120"/>
                  <a:pt x="4212772" y="2930322"/>
                </a:cubicBezTo>
                <a:cubicBezTo>
                  <a:pt x="4190749" y="2928854"/>
                  <a:pt x="4168598" y="2925778"/>
                  <a:pt x="4147457" y="2919436"/>
                </a:cubicBezTo>
                <a:cubicBezTo>
                  <a:pt x="4131914" y="2914773"/>
                  <a:pt x="4118982" y="2903692"/>
                  <a:pt x="4103915" y="2897665"/>
                </a:cubicBezTo>
                <a:cubicBezTo>
                  <a:pt x="4082607" y="2889142"/>
                  <a:pt x="4060741" y="2881931"/>
                  <a:pt x="4038600" y="2875893"/>
                </a:cubicBezTo>
                <a:cubicBezTo>
                  <a:pt x="4020750" y="2871025"/>
                  <a:pt x="4002122" y="2869495"/>
                  <a:pt x="3984172" y="2865008"/>
                </a:cubicBezTo>
                <a:cubicBezTo>
                  <a:pt x="3940950" y="2854203"/>
                  <a:pt x="3859018" y="2829645"/>
                  <a:pt x="3820886" y="2810579"/>
                </a:cubicBezTo>
                <a:cubicBezTo>
                  <a:pt x="3783037" y="2791655"/>
                  <a:pt x="3741951" y="2775187"/>
                  <a:pt x="3712029" y="2745265"/>
                </a:cubicBezTo>
                <a:lnTo>
                  <a:pt x="3679372" y="2712608"/>
                </a:lnTo>
                <a:cubicBezTo>
                  <a:pt x="3668486" y="2679951"/>
                  <a:pt x="3655064" y="2648032"/>
                  <a:pt x="3646715" y="2614636"/>
                </a:cubicBezTo>
                <a:cubicBezTo>
                  <a:pt x="3643086" y="2600122"/>
                  <a:pt x="3639075" y="2585698"/>
                  <a:pt x="3635829" y="2571093"/>
                </a:cubicBezTo>
                <a:cubicBezTo>
                  <a:pt x="3631815" y="2553032"/>
                  <a:pt x="3629431" y="2534615"/>
                  <a:pt x="3624943" y="2516665"/>
                </a:cubicBezTo>
                <a:cubicBezTo>
                  <a:pt x="3622160" y="2505533"/>
                  <a:pt x="3617209" y="2495041"/>
                  <a:pt x="3614057" y="2484008"/>
                </a:cubicBezTo>
                <a:cubicBezTo>
                  <a:pt x="3609947" y="2469623"/>
                  <a:pt x="3607903" y="2454658"/>
                  <a:pt x="3603172" y="2440465"/>
                </a:cubicBezTo>
                <a:cubicBezTo>
                  <a:pt x="3562181" y="2317489"/>
                  <a:pt x="3596600" y="2446839"/>
                  <a:pt x="3570515" y="2342493"/>
                </a:cubicBezTo>
                <a:cubicBezTo>
                  <a:pt x="3563258" y="2222750"/>
                  <a:pt x="3594165" y="2094296"/>
                  <a:pt x="3548743" y="1983265"/>
                </a:cubicBezTo>
                <a:cubicBezTo>
                  <a:pt x="3528981" y="1934957"/>
                  <a:pt x="3471355" y="2123028"/>
                  <a:pt x="3450772" y="2146551"/>
                </a:cubicBezTo>
                <a:cubicBezTo>
                  <a:pt x="3435472" y="2164036"/>
                  <a:pt x="3412772" y="2173664"/>
                  <a:pt x="3396343" y="2190093"/>
                </a:cubicBezTo>
                <a:cubicBezTo>
                  <a:pt x="3387092" y="2199344"/>
                  <a:pt x="3383086" y="2212818"/>
                  <a:pt x="3374572" y="2222751"/>
                </a:cubicBezTo>
                <a:cubicBezTo>
                  <a:pt x="3361214" y="2238336"/>
                  <a:pt x="3344387" y="2250708"/>
                  <a:pt x="3331029" y="2266293"/>
                </a:cubicBezTo>
                <a:cubicBezTo>
                  <a:pt x="3322514" y="2276227"/>
                  <a:pt x="3317708" y="2288963"/>
                  <a:pt x="3309257" y="2298951"/>
                </a:cubicBezTo>
                <a:cubicBezTo>
                  <a:pt x="3277724" y="2336218"/>
                  <a:pt x="3243258" y="2370917"/>
                  <a:pt x="3211286" y="2407808"/>
                </a:cubicBezTo>
                <a:cubicBezTo>
                  <a:pt x="3196069" y="2425366"/>
                  <a:pt x="3183372" y="2445044"/>
                  <a:pt x="3167743" y="2462236"/>
                </a:cubicBezTo>
                <a:cubicBezTo>
                  <a:pt x="3111923" y="2523638"/>
                  <a:pt x="3113907" y="2518943"/>
                  <a:pt x="3058886" y="2560208"/>
                </a:cubicBezTo>
                <a:cubicBezTo>
                  <a:pt x="3048000" y="2578351"/>
                  <a:pt x="3038527" y="2597419"/>
                  <a:pt x="3026229" y="2614636"/>
                </a:cubicBezTo>
                <a:cubicBezTo>
                  <a:pt x="3008916" y="2638875"/>
                  <a:pt x="2954460" y="2671596"/>
                  <a:pt x="2939143" y="2679951"/>
                </a:cubicBezTo>
                <a:cubicBezTo>
                  <a:pt x="2921989" y="2689308"/>
                  <a:pt x="2901796" y="2692232"/>
                  <a:pt x="2884715" y="2701722"/>
                </a:cubicBezTo>
                <a:cubicBezTo>
                  <a:pt x="2868855" y="2710533"/>
                  <a:pt x="2857751" y="2727010"/>
                  <a:pt x="2841172" y="2734379"/>
                </a:cubicBezTo>
                <a:cubicBezTo>
                  <a:pt x="2824264" y="2741893"/>
                  <a:pt x="2804593" y="2740397"/>
                  <a:pt x="2786743" y="2745265"/>
                </a:cubicBezTo>
                <a:cubicBezTo>
                  <a:pt x="2764603" y="2751303"/>
                  <a:pt x="2743693" y="2761470"/>
                  <a:pt x="2721429" y="2767036"/>
                </a:cubicBezTo>
                <a:lnTo>
                  <a:pt x="2677886" y="2777922"/>
                </a:lnTo>
                <a:cubicBezTo>
                  <a:pt x="2532604" y="2772541"/>
                  <a:pt x="2381754" y="2785033"/>
                  <a:pt x="2242457" y="2734379"/>
                </a:cubicBezTo>
                <a:cubicBezTo>
                  <a:pt x="2227207" y="2728833"/>
                  <a:pt x="2214165" y="2718154"/>
                  <a:pt x="2198915" y="2712608"/>
                </a:cubicBezTo>
                <a:cubicBezTo>
                  <a:pt x="2174089" y="2703580"/>
                  <a:pt x="2147776" y="2699190"/>
                  <a:pt x="2122715" y="2690836"/>
                </a:cubicBezTo>
                <a:cubicBezTo>
                  <a:pt x="2072640" y="2674144"/>
                  <a:pt x="2046182" y="2660090"/>
                  <a:pt x="2002972" y="2625522"/>
                </a:cubicBezTo>
                <a:cubicBezTo>
                  <a:pt x="1974820" y="2603000"/>
                  <a:pt x="1946802" y="2568481"/>
                  <a:pt x="1926772" y="2538436"/>
                </a:cubicBezTo>
                <a:cubicBezTo>
                  <a:pt x="1907784" y="2509954"/>
                  <a:pt x="1889591" y="2480920"/>
                  <a:pt x="1872343" y="2451351"/>
                </a:cubicBezTo>
                <a:cubicBezTo>
                  <a:pt x="1807892" y="2340864"/>
                  <a:pt x="1889267" y="2465848"/>
                  <a:pt x="1828800" y="2375151"/>
                </a:cubicBezTo>
                <a:cubicBezTo>
                  <a:pt x="1825172" y="2364265"/>
                  <a:pt x="1823819" y="2352333"/>
                  <a:pt x="1817915" y="2342493"/>
                </a:cubicBezTo>
                <a:cubicBezTo>
                  <a:pt x="1802973" y="2317590"/>
                  <a:pt x="1789171" y="2318398"/>
                  <a:pt x="1763486" y="2309836"/>
                </a:cubicBezTo>
                <a:cubicBezTo>
                  <a:pt x="1734457" y="2331608"/>
                  <a:pt x="1705927" y="2354060"/>
                  <a:pt x="1676400" y="2375151"/>
                </a:cubicBezTo>
                <a:cubicBezTo>
                  <a:pt x="1655108" y="2390360"/>
                  <a:pt x="1631518" y="2402347"/>
                  <a:pt x="1611086" y="2418693"/>
                </a:cubicBezTo>
                <a:cubicBezTo>
                  <a:pt x="1537289" y="2477730"/>
                  <a:pt x="1599393" y="2451619"/>
                  <a:pt x="1534886" y="2473122"/>
                </a:cubicBezTo>
                <a:cubicBezTo>
                  <a:pt x="1399683" y="2608325"/>
                  <a:pt x="1549027" y="2464113"/>
                  <a:pt x="1436915" y="2560208"/>
                </a:cubicBezTo>
                <a:cubicBezTo>
                  <a:pt x="1425226" y="2570227"/>
                  <a:pt x="1416784" y="2583917"/>
                  <a:pt x="1404257" y="2592865"/>
                </a:cubicBezTo>
                <a:cubicBezTo>
                  <a:pt x="1391052" y="2602297"/>
                  <a:pt x="1373920" y="2605204"/>
                  <a:pt x="1360715" y="2614636"/>
                </a:cubicBezTo>
                <a:cubicBezTo>
                  <a:pt x="1348188" y="2623584"/>
                  <a:pt x="1340866" y="2638753"/>
                  <a:pt x="1328057" y="2647293"/>
                </a:cubicBezTo>
                <a:cubicBezTo>
                  <a:pt x="1318510" y="2653658"/>
                  <a:pt x="1305663" y="2653047"/>
                  <a:pt x="1295400" y="2658179"/>
                </a:cubicBezTo>
                <a:cubicBezTo>
                  <a:pt x="1276476" y="2667641"/>
                  <a:pt x="1258822" y="2679477"/>
                  <a:pt x="1240972" y="2690836"/>
                </a:cubicBezTo>
                <a:cubicBezTo>
                  <a:pt x="1218897" y="2704884"/>
                  <a:pt x="1199810" y="2724315"/>
                  <a:pt x="1175657" y="2734379"/>
                </a:cubicBezTo>
                <a:cubicBezTo>
                  <a:pt x="1155283" y="2742868"/>
                  <a:pt x="1132114" y="2741636"/>
                  <a:pt x="1110343" y="2745265"/>
                </a:cubicBezTo>
                <a:cubicBezTo>
                  <a:pt x="1088572" y="2756151"/>
                  <a:pt x="1067272" y="2768036"/>
                  <a:pt x="1045029" y="2777922"/>
                </a:cubicBezTo>
                <a:cubicBezTo>
                  <a:pt x="1034543" y="2782582"/>
                  <a:pt x="1023504" y="2786025"/>
                  <a:pt x="1012372" y="2788808"/>
                </a:cubicBezTo>
                <a:cubicBezTo>
                  <a:pt x="869015" y="2824647"/>
                  <a:pt x="872021" y="2823410"/>
                  <a:pt x="772886" y="2843236"/>
                </a:cubicBezTo>
                <a:cubicBezTo>
                  <a:pt x="682172" y="2839608"/>
                  <a:pt x="591299" y="2838819"/>
                  <a:pt x="500743" y="2832351"/>
                </a:cubicBezTo>
                <a:cubicBezTo>
                  <a:pt x="463100" y="2829662"/>
                  <a:pt x="442509" y="2797157"/>
                  <a:pt x="413657" y="2777922"/>
                </a:cubicBezTo>
                <a:cubicBezTo>
                  <a:pt x="400155" y="2768921"/>
                  <a:pt x="383617" y="2765152"/>
                  <a:pt x="370115" y="2756151"/>
                </a:cubicBezTo>
                <a:cubicBezTo>
                  <a:pt x="337795" y="2734604"/>
                  <a:pt x="355689" y="2730839"/>
                  <a:pt x="326572" y="2701722"/>
                </a:cubicBezTo>
                <a:cubicBezTo>
                  <a:pt x="313743" y="2688893"/>
                  <a:pt x="295083" y="2682625"/>
                  <a:pt x="283029" y="2669065"/>
                </a:cubicBezTo>
                <a:cubicBezTo>
                  <a:pt x="265645" y="2649508"/>
                  <a:pt x="254000" y="2625522"/>
                  <a:pt x="239486" y="2603751"/>
                </a:cubicBezTo>
                <a:cubicBezTo>
                  <a:pt x="232229" y="2592865"/>
                  <a:pt x="223566" y="2582795"/>
                  <a:pt x="217715" y="2571093"/>
                </a:cubicBezTo>
                <a:cubicBezTo>
                  <a:pt x="210458" y="2556579"/>
                  <a:pt x="204944" y="2541053"/>
                  <a:pt x="195943" y="2527551"/>
                </a:cubicBezTo>
                <a:cubicBezTo>
                  <a:pt x="190250" y="2519012"/>
                  <a:pt x="179452" y="2514580"/>
                  <a:pt x="174172" y="2505779"/>
                </a:cubicBezTo>
                <a:cubicBezTo>
                  <a:pt x="157474" y="2477949"/>
                  <a:pt x="146170" y="2447185"/>
                  <a:pt x="130629" y="2418693"/>
                </a:cubicBezTo>
                <a:cubicBezTo>
                  <a:pt x="124364" y="2407207"/>
                  <a:pt x="115348" y="2397395"/>
                  <a:pt x="108857" y="2386036"/>
                </a:cubicBezTo>
                <a:cubicBezTo>
                  <a:pt x="100806" y="2371947"/>
                  <a:pt x="93113" y="2357560"/>
                  <a:pt x="87086" y="2342493"/>
                </a:cubicBezTo>
                <a:cubicBezTo>
                  <a:pt x="76077" y="2314971"/>
                  <a:pt x="59413" y="2250524"/>
                  <a:pt x="43543" y="2222751"/>
                </a:cubicBezTo>
                <a:cubicBezTo>
                  <a:pt x="38451" y="2213840"/>
                  <a:pt x="29029" y="2208236"/>
                  <a:pt x="21772" y="2200979"/>
                </a:cubicBezTo>
                <a:cubicBezTo>
                  <a:pt x="18143" y="2164693"/>
                  <a:pt x="16431" y="2128165"/>
                  <a:pt x="10886" y="2092122"/>
                </a:cubicBezTo>
                <a:cubicBezTo>
                  <a:pt x="9141" y="2080781"/>
                  <a:pt x="0" y="2070940"/>
                  <a:pt x="0" y="2059465"/>
                </a:cubicBezTo>
                <a:cubicBezTo>
                  <a:pt x="0" y="2004916"/>
                  <a:pt x="8516" y="1950677"/>
                  <a:pt x="10886" y="1896179"/>
                </a:cubicBezTo>
                <a:cubicBezTo>
                  <a:pt x="12147" y="1867178"/>
                  <a:pt x="14515" y="1894365"/>
                  <a:pt x="21772" y="1776436"/>
                </a:cubicBezTo>
                <a:close/>
              </a:path>
            </a:pathLst>
          </a:custGeom>
          <a:solidFill>
            <a:srgbClr val="00B0F0">
              <a:alpha val="11000"/>
            </a:srgbClr>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6541272" y="3728572"/>
            <a:ext cx="634636" cy="1206809"/>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637745" y="3707712"/>
            <a:ext cx="634636" cy="1206809"/>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0" name="Content Placeholder 3" descr="File:Tatung-einstein-&lt;strong&gt;computer&lt;/strong&g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758" y="4733513"/>
            <a:ext cx="1994832" cy="1765036"/>
          </a:xfrm>
          <a:prstGeom prst="rect">
            <a:avLst/>
          </a:prstGeom>
        </p:spPr>
      </p:pic>
      <p:pic>
        <p:nvPicPr>
          <p:cNvPr id="31" name="Picture 30" descr="Kasper-ACHS-Block3 - symptoms of galactosemia"/>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00154" y="4963175"/>
            <a:ext cx="950976" cy="1463040"/>
          </a:xfrm>
          <a:prstGeom prst="rect">
            <a:avLst/>
          </a:prstGeom>
        </p:spPr>
      </p:pic>
      <p:cxnSp>
        <p:nvCxnSpPr>
          <p:cNvPr id="32" name="Straight Arrow Connector 31"/>
          <p:cNvCxnSpPr/>
          <p:nvPr/>
        </p:nvCxnSpPr>
        <p:spPr>
          <a:xfrm flipH="1" flipV="1">
            <a:off x="1133443" y="5125158"/>
            <a:ext cx="1046592" cy="2642"/>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195973" y="3597686"/>
            <a:ext cx="634636" cy="1206809"/>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68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0"/>
                                        <p:tgtEl>
                                          <p:spTgt spid="27"/>
                                        </p:tgtEl>
                                      </p:cBhvr>
                                    </p:animEffect>
                                    <p:anim calcmode="lin" valueType="num">
                                      <p:cBhvr>
                                        <p:cTn id="8" dur="3000" fill="hold"/>
                                        <p:tgtEl>
                                          <p:spTgt spid="27"/>
                                        </p:tgtEl>
                                        <p:attrNameLst>
                                          <p:attrName>ppt_x</p:attrName>
                                        </p:attrNameLst>
                                      </p:cBhvr>
                                      <p:tavLst>
                                        <p:tav tm="0">
                                          <p:val>
                                            <p:strVal val="#ppt_x"/>
                                          </p:val>
                                        </p:tav>
                                        <p:tav tm="100000">
                                          <p:val>
                                            <p:strVal val="#ppt_x"/>
                                          </p:val>
                                        </p:tav>
                                      </p:tavLst>
                                    </p:anim>
                                    <p:anim calcmode="lin" valueType="num">
                                      <p:cBhvr>
                                        <p:cTn id="9" dur="3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 </a:t>
            </a:r>
            <a:endParaRPr lang="en-US" dirty="0"/>
          </a:p>
        </p:txBody>
      </p:sp>
      <p:pic>
        <p:nvPicPr>
          <p:cNvPr id="20" name="Content Placeholder 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4163" y="2061483"/>
            <a:ext cx="6207730" cy="4655798"/>
          </a:xfrm>
        </p:spPr>
      </p:pic>
      <p:pic>
        <p:nvPicPr>
          <p:cNvPr id="4" name="Picture 3" descr="Kasper-ACHS-Block3 - symptoms of galactosemia"/>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567692" y="2270296"/>
            <a:ext cx="553140" cy="850984"/>
          </a:xfrm>
          <a:prstGeom prst="rect">
            <a:avLst/>
          </a:prstGeom>
        </p:spPr>
      </p:pic>
      <p:pic>
        <p:nvPicPr>
          <p:cNvPr id="5" name="Picture 4" descr="Kasper-ACHS-Block3 - symptoms of galactosemia"/>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208650" y="3240448"/>
            <a:ext cx="432175" cy="664885"/>
          </a:xfrm>
          <a:prstGeom prst="rect">
            <a:avLst/>
          </a:prstGeom>
          <a:solidFill>
            <a:schemeClr val="accent2"/>
          </a:solidFill>
        </p:spPr>
      </p:pic>
      <p:pic>
        <p:nvPicPr>
          <p:cNvPr id="6" name="Picture 5" descr="Kasper-ACHS-Block3 - symptoms of galactosemia"/>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01581" y="1574832"/>
            <a:ext cx="592893" cy="912143"/>
          </a:xfrm>
          <a:prstGeom prst="rect">
            <a:avLst/>
          </a:prstGeom>
        </p:spPr>
      </p:pic>
      <p:pic>
        <p:nvPicPr>
          <p:cNvPr id="7" name="Picture 6" descr="Kasper-ACHS-Block3 - symptoms of galactosemia"/>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34348" y="4578842"/>
            <a:ext cx="553140" cy="850984"/>
          </a:xfrm>
          <a:prstGeom prst="rect">
            <a:avLst/>
          </a:prstGeom>
        </p:spPr>
      </p:pic>
      <p:pic>
        <p:nvPicPr>
          <p:cNvPr id="8" name="Picture 7" descr="Kasper-ACHS-Block3 - symptoms of galactosemia"/>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894163" y="2061483"/>
            <a:ext cx="553140" cy="850984"/>
          </a:xfrm>
          <a:prstGeom prst="rect">
            <a:avLst/>
          </a:prstGeom>
        </p:spPr>
      </p:pic>
      <p:pic>
        <p:nvPicPr>
          <p:cNvPr id="10" name="Picture 9" descr="Kasper-ACHS-Block3 - symptoms of galactosemia"/>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936702" y="5883739"/>
            <a:ext cx="442900" cy="681384"/>
          </a:xfrm>
          <a:prstGeom prst="rect">
            <a:avLst/>
          </a:prstGeom>
        </p:spPr>
      </p:pic>
      <p:pic>
        <p:nvPicPr>
          <p:cNvPr id="11" name="Picture 10" descr="Kasper-ACHS-Block3 - symptoms of galactosemia"/>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68804" y="5659976"/>
            <a:ext cx="687248" cy="1057305"/>
          </a:xfrm>
          <a:prstGeom prst="rect">
            <a:avLst/>
          </a:prstGeom>
        </p:spPr>
      </p:pic>
      <p:pic>
        <p:nvPicPr>
          <p:cNvPr id="12" name="Picture 11" descr="Kasper-ACHS-Block3 - symptoms of galactosemia"/>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268804" y="2030903"/>
            <a:ext cx="432175" cy="664885"/>
          </a:xfrm>
          <a:prstGeom prst="rect">
            <a:avLst/>
          </a:prstGeom>
          <a:solidFill>
            <a:schemeClr val="accent2"/>
          </a:solidFill>
        </p:spPr>
      </p:pic>
      <p:pic>
        <p:nvPicPr>
          <p:cNvPr id="13" name="Picture 12" descr="Kasper-ACHS-Block3 - symptoms of galactosemia"/>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237638" y="4240958"/>
            <a:ext cx="922361" cy="1419018"/>
          </a:xfrm>
          <a:prstGeom prst="rect">
            <a:avLst/>
          </a:prstGeom>
          <a:solidFill>
            <a:schemeClr val="accent2"/>
          </a:solidFill>
        </p:spPr>
      </p:pic>
      <p:pic>
        <p:nvPicPr>
          <p:cNvPr id="14" name="Picture 13" descr="Cute &lt;strong&gt;Cloud&lt;/strong&gt; - Coloring Book by uroesch - Cute &lt;strong&gt;cloud&lt;/strong&gt; for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6052" y="4216351"/>
            <a:ext cx="599466" cy="439109"/>
          </a:xfrm>
          <a:prstGeom prst="rect">
            <a:avLst/>
          </a:prstGeom>
        </p:spPr>
      </p:pic>
      <p:pic>
        <p:nvPicPr>
          <p:cNvPr id="15" name="Picture 14" descr="Cute &lt;strong&gt;Cloud&lt;/strong&gt; - Coloring Book by uroesch - Cute &lt;strong&gt;cloud&lt;/strong&gt; for ..."/>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963859" y="3801756"/>
            <a:ext cx="599466" cy="439109"/>
          </a:xfrm>
          <a:prstGeom prst="rect">
            <a:avLst/>
          </a:prstGeom>
        </p:spPr>
      </p:pic>
      <p:pic>
        <p:nvPicPr>
          <p:cNvPr id="16" name="Picture 15" descr="Cute &lt;strong&gt;Cloud&lt;/strong&gt; - Coloring Book by uroesch - Cute &lt;strong&gt;cloud&lt;/strong&gt; for ..."/>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263592" y="4534144"/>
            <a:ext cx="599466" cy="439109"/>
          </a:xfrm>
          <a:prstGeom prst="rect">
            <a:avLst/>
          </a:prstGeom>
        </p:spPr>
      </p:pic>
    </p:spTree>
    <p:extLst>
      <p:ext uri="{BB962C8B-B14F-4D97-AF65-F5344CB8AC3E}">
        <p14:creationId xmlns:p14="http://schemas.microsoft.com/office/powerpoint/2010/main" val="1678242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Your Cloud</a:t>
            </a:r>
            <a:endParaRPr lang="en-US" dirty="0"/>
          </a:p>
        </p:txBody>
      </p:sp>
      <p:sp>
        <p:nvSpPr>
          <p:cNvPr id="3" name="Content Placeholder 2"/>
          <p:cNvSpPr>
            <a:spLocks noGrp="1"/>
          </p:cNvSpPr>
          <p:nvPr>
            <p:ph idx="1"/>
          </p:nvPr>
        </p:nvSpPr>
        <p:spPr>
          <a:xfrm>
            <a:off x="3189582" y="2783529"/>
            <a:ext cx="5291124" cy="1150533"/>
          </a:xfrm>
        </p:spPr>
        <p:txBody>
          <a:bodyPr>
            <a:noAutofit/>
          </a:bodyPr>
          <a:lstStyle/>
          <a:p>
            <a:pPr marL="0" indent="0" algn="ctr">
              <a:buNone/>
            </a:pPr>
            <a:r>
              <a:rPr lang="en-US" sz="4800" dirty="0" smtClean="0"/>
              <a:t>Account</a:t>
            </a:r>
          </a:p>
          <a:p>
            <a:pPr marL="0" indent="0" algn="ctr">
              <a:buNone/>
            </a:pPr>
            <a:r>
              <a:rPr lang="en-US" sz="4800" dirty="0" smtClean="0"/>
              <a:t>Username/Password</a:t>
            </a:r>
            <a:endParaRPr lang="en-US" sz="4800" dirty="0"/>
          </a:p>
        </p:txBody>
      </p:sp>
      <p:pic>
        <p:nvPicPr>
          <p:cNvPr id="8" name="Picture 7" descr="Kasper-ACHS-Block3 - symptoms of galactosemia"/>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90880" y="2070120"/>
            <a:ext cx="1675279" cy="2577353"/>
          </a:xfrm>
          <a:prstGeom prst="rect">
            <a:avLst/>
          </a:prstGeom>
          <a:solidFill>
            <a:schemeClr val="accent2"/>
          </a:solidFill>
        </p:spPr>
      </p:pic>
      <p:pic>
        <p:nvPicPr>
          <p:cNvPr id="9" name="Picture 8" descr="Cute &lt;strong&gt;Cloud&lt;/strong&gt; - Coloring Book by uroesch - Cute &lt;strong&gt;cloud&lt;/strong&gt; for ..."/>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080343" y="2317205"/>
            <a:ext cx="2843934" cy="2083182"/>
          </a:xfrm>
          <a:prstGeom prst="rect">
            <a:avLst/>
          </a:prstGeom>
        </p:spPr>
      </p:pic>
      <p:pic>
        <p:nvPicPr>
          <p:cNvPr id="10" name="Picture 9" descr="Clipart - yellow &lt;strong&gt;document&lt;/strong&g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1821" y="2199359"/>
            <a:ext cx="791386" cy="791386"/>
          </a:xfrm>
          <a:prstGeom prst="rect">
            <a:avLst/>
          </a:prstGeom>
        </p:spPr>
      </p:pic>
      <p:pic>
        <p:nvPicPr>
          <p:cNvPr id="11" name="Picture 10" descr="Clipart - Good Grad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3222" y="2224438"/>
            <a:ext cx="669496" cy="741228"/>
          </a:xfrm>
          <a:prstGeom prst="rect">
            <a:avLst/>
          </a:prstGeom>
        </p:spPr>
      </p:pic>
      <p:pic>
        <p:nvPicPr>
          <p:cNvPr id="12" name="Picture 11" descr="poloroid | Free backgrounds and textures | Cr103.com"/>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3349" y="2434647"/>
            <a:ext cx="779732" cy="623786"/>
          </a:xfrm>
          <a:prstGeom prst="rect">
            <a:avLst/>
          </a:prstGeom>
        </p:spPr>
      </p:pic>
      <p:pic>
        <p:nvPicPr>
          <p:cNvPr id="4" name="Picture 3" descr="&lt;strong&gt;Key&lt;/strong&gt; | Free Stock Photo | Illustration of a &lt;strong&gt;key&lt;/strong&gt; | # 144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3689" y="4471277"/>
            <a:ext cx="4244622" cy="1060715"/>
          </a:xfrm>
          <a:prstGeom prst="rect">
            <a:avLst/>
          </a:prstGeom>
        </p:spPr>
      </p:pic>
    </p:spTree>
    <p:extLst>
      <p:ext uri="{BB962C8B-B14F-4D97-AF65-F5344CB8AC3E}">
        <p14:creationId xmlns:p14="http://schemas.microsoft.com/office/powerpoint/2010/main" val="15455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t>
            </a:r>
            <a:r>
              <a:rPr lang="en-US" dirty="0" smtClean="0"/>
              <a:t>Computer Storage </a:t>
            </a:r>
            <a:endParaRPr lang="en-US" dirty="0"/>
          </a:p>
        </p:txBody>
      </p:sp>
      <p:pic>
        <p:nvPicPr>
          <p:cNvPr id="6" name="Picture 5" descr="Kasper-ACHS-Block3 - symptoms of galactosemia"/>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12243" y="2360482"/>
            <a:ext cx="2301890" cy="3541370"/>
          </a:xfrm>
          <a:prstGeom prst="rect">
            <a:avLst/>
          </a:prstGeom>
          <a:solidFill>
            <a:schemeClr val="accent2"/>
          </a:solidFill>
        </p:spPr>
      </p:pic>
      <p:sp>
        <p:nvSpPr>
          <p:cNvPr id="27" name="Freeform 26"/>
          <p:cNvSpPr/>
          <p:nvPr/>
        </p:nvSpPr>
        <p:spPr>
          <a:xfrm>
            <a:off x="4200820" y="1608800"/>
            <a:ext cx="6674718" cy="5249200"/>
          </a:xfrm>
          <a:custGeom>
            <a:avLst/>
            <a:gdLst>
              <a:gd name="connsiteX0" fmla="*/ 21772 w 11114315"/>
              <a:gd name="connsiteY0" fmla="*/ 1776436 h 3115379"/>
              <a:gd name="connsiteX1" fmla="*/ 54429 w 11114315"/>
              <a:gd name="connsiteY1" fmla="*/ 1188608 h 3115379"/>
              <a:gd name="connsiteX2" fmla="*/ 87086 w 11114315"/>
              <a:gd name="connsiteY2" fmla="*/ 1112408 h 3115379"/>
              <a:gd name="connsiteX3" fmla="*/ 97972 w 11114315"/>
              <a:gd name="connsiteY3" fmla="*/ 1079751 h 3115379"/>
              <a:gd name="connsiteX4" fmla="*/ 130629 w 11114315"/>
              <a:gd name="connsiteY4" fmla="*/ 1047093 h 3115379"/>
              <a:gd name="connsiteX5" fmla="*/ 152400 w 11114315"/>
              <a:gd name="connsiteY5" fmla="*/ 1003551 h 3115379"/>
              <a:gd name="connsiteX6" fmla="*/ 195943 w 11114315"/>
              <a:gd name="connsiteY6" fmla="*/ 938236 h 3115379"/>
              <a:gd name="connsiteX7" fmla="*/ 217715 w 11114315"/>
              <a:gd name="connsiteY7" fmla="*/ 905579 h 3115379"/>
              <a:gd name="connsiteX8" fmla="*/ 261257 w 11114315"/>
              <a:gd name="connsiteY8" fmla="*/ 872922 h 3115379"/>
              <a:gd name="connsiteX9" fmla="*/ 304800 w 11114315"/>
              <a:gd name="connsiteY9" fmla="*/ 818493 h 3115379"/>
              <a:gd name="connsiteX10" fmla="*/ 370115 w 11114315"/>
              <a:gd name="connsiteY10" fmla="*/ 774951 h 3115379"/>
              <a:gd name="connsiteX11" fmla="*/ 391886 w 11114315"/>
              <a:gd name="connsiteY11" fmla="*/ 753179 h 3115379"/>
              <a:gd name="connsiteX12" fmla="*/ 424543 w 11114315"/>
              <a:gd name="connsiteY12" fmla="*/ 742293 h 3115379"/>
              <a:gd name="connsiteX13" fmla="*/ 500743 w 11114315"/>
              <a:gd name="connsiteY13" fmla="*/ 709636 h 3115379"/>
              <a:gd name="connsiteX14" fmla="*/ 576943 w 11114315"/>
              <a:gd name="connsiteY14" fmla="*/ 676979 h 3115379"/>
              <a:gd name="connsiteX15" fmla="*/ 631372 w 11114315"/>
              <a:gd name="connsiteY15" fmla="*/ 644322 h 3115379"/>
              <a:gd name="connsiteX16" fmla="*/ 674915 w 11114315"/>
              <a:gd name="connsiteY16" fmla="*/ 633436 h 3115379"/>
              <a:gd name="connsiteX17" fmla="*/ 718457 w 11114315"/>
              <a:gd name="connsiteY17" fmla="*/ 611665 h 3115379"/>
              <a:gd name="connsiteX18" fmla="*/ 783772 w 11114315"/>
              <a:gd name="connsiteY18" fmla="*/ 589893 h 3115379"/>
              <a:gd name="connsiteX19" fmla="*/ 849086 w 11114315"/>
              <a:gd name="connsiteY19" fmla="*/ 568122 h 3115379"/>
              <a:gd name="connsiteX20" fmla="*/ 925286 w 11114315"/>
              <a:gd name="connsiteY20" fmla="*/ 557236 h 3115379"/>
              <a:gd name="connsiteX21" fmla="*/ 1055915 w 11114315"/>
              <a:gd name="connsiteY21" fmla="*/ 535465 h 3115379"/>
              <a:gd name="connsiteX22" fmla="*/ 1436915 w 11114315"/>
              <a:gd name="connsiteY22" fmla="*/ 546351 h 3115379"/>
              <a:gd name="connsiteX23" fmla="*/ 1447800 w 11114315"/>
              <a:gd name="connsiteY23" fmla="*/ 579008 h 3115379"/>
              <a:gd name="connsiteX24" fmla="*/ 1480457 w 11114315"/>
              <a:gd name="connsiteY24" fmla="*/ 611665 h 3115379"/>
              <a:gd name="connsiteX25" fmla="*/ 1513115 w 11114315"/>
              <a:gd name="connsiteY25" fmla="*/ 666093 h 3115379"/>
              <a:gd name="connsiteX26" fmla="*/ 1524000 w 11114315"/>
              <a:gd name="connsiteY26" fmla="*/ 698751 h 3115379"/>
              <a:gd name="connsiteX27" fmla="*/ 1578429 w 11114315"/>
              <a:gd name="connsiteY27" fmla="*/ 742293 h 3115379"/>
              <a:gd name="connsiteX28" fmla="*/ 1643743 w 11114315"/>
              <a:gd name="connsiteY28" fmla="*/ 774951 h 3115379"/>
              <a:gd name="connsiteX29" fmla="*/ 1698172 w 11114315"/>
              <a:gd name="connsiteY29" fmla="*/ 764065 h 3115379"/>
              <a:gd name="connsiteX30" fmla="*/ 1719943 w 11114315"/>
              <a:gd name="connsiteY30" fmla="*/ 742293 h 3115379"/>
              <a:gd name="connsiteX31" fmla="*/ 1752600 w 11114315"/>
              <a:gd name="connsiteY31" fmla="*/ 731408 h 3115379"/>
              <a:gd name="connsiteX32" fmla="*/ 1785257 w 11114315"/>
              <a:gd name="connsiteY32" fmla="*/ 709636 h 3115379"/>
              <a:gd name="connsiteX33" fmla="*/ 1817915 w 11114315"/>
              <a:gd name="connsiteY33" fmla="*/ 698751 h 3115379"/>
              <a:gd name="connsiteX34" fmla="*/ 1839686 w 11114315"/>
              <a:gd name="connsiteY34" fmla="*/ 676979 h 3115379"/>
              <a:gd name="connsiteX35" fmla="*/ 1872343 w 11114315"/>
              <a:gd name="connsiteY35" fmla="*/ 655208 h 3115379"/>
              <a:gd name="connsiteX36" fmla="*/ 1894115 w 11114315"/>
              <a:gd name="connsiteY36" fmla="*/ 633436 h 3115379"/>
              <a:gd name="connsiteX37" fmla="*/ 1959429 w 11114315"/>
              <a:gd name="connsiteY37" fmla="*/ 589893 h 3115379"/>
              <a:gd name="connsiteX38" fmla="*/ 2002972 w 11114315"/>
              <a:gd name="connsiteY38" fmla="*/ 535465 h 3115379"/>
              <a:gd name="connsiteX39" fmla="*/ 2024743 w 11114315"/>
              <a:gd name="connsiteY39" fmla="*/ 502808 h 3115379"/>
              <a:gd name="connsiteX40" fmla="*/ 2068286 w 11114315"/>
              <a:gd name="connsiteY40" fmla="*/ 448379 h 3115379"/>
              <a:gd name="connsiteX41" fmla="*/ 2144486 w 11114315"/>
              <a:gd name="connsiteY41" fmla="*/ 328636 h 3115379"/>
              <a:gd name="connsiteX42" fmla="*/ 2188029 w 11114315"/>
              <a:gd name="connsiteY42" fmla="*/ 274208 h 3115379"/>
              <a:gd name="connsiteX43" fmla="*/ 2275115 w 11114315"/>
              <a:gd name="connsiteY43" fmla="*/ 208893 h 3115379"/>
              <a:gd name="connsiteX44" fmla="*/ 2340429 w 11114315"/>
              <a:gd name="connsiteY44" fmla="*/ 154465 h 3115379"/>
              <a:gd name="connsiteX45" fmla="*/ 2373086 w 11114315"/>
              <a:gd name="connsiteY45" fmla="*/ 143579 h 3115379"/>
              <a:gd name="connsiteX46" fmla="*/ 2460172 w 11114315"/>
              <a:gd name="connsiteY46" fmla="*/ 110922 h 3115379"/>
              <a:gd name="connsiteX47" fmla="*/ 2503715 w 11114315"/>
              <a:gd name="connsiteY47" fmla="*/ 100036 h 3115379"/>
              <a:gd name="connsiteX48" fmla="*/ 2569029 w 11114315"/>
              <a:gd name="connsiteY48" fmla="*/ 78265 h 3115379"/>
              <a:gd name="connsiteX49" fmla="*/ 2862943 w 11114315"/>
              <a:gd name="connsiteY49" fmla="*/ 89151 h 3115379"/>
              <a:gd name="connsiteX50" fmla="*/ 2906486 w 11114315"/>
              <a:gd name="connsiteY50" fmla="*/ 100036 h 3115379"/>
              <a:gd name="connsiteX51" fmla="*/ 2971800 w 11114315"/>
              <a:gd name="connsiteY51" fmla="*/ 132693 h 3115379"/>
              <a:gd name="connsiteX52" fmla="*/ 3026229 w 11114315"/>
              <a:gd name="connsiteY52" fmla="*/ 187122 h 3115379"/>
              <a:gd name="connsiteX53" fmla="*/ 3091543 w 11114315"/>
              <a:gd name="connsiteY53" fmla="*/ 263322 h 3115379"/>
              <a:gd name="connsiteX54" fmla="*/ 3124200 w 11114315"/>
              <a:gd name="connsiteY54" fmla="*/ 372179 h 3115379"/>
              <a:gd name="connsiteX55" fmla="*/ 3135086 w 11114315"/>
              <a:gd name="connsiteY55" fmla="*/ 404836 h 3115379"/>
              <a:gd name="connsiteX56" fmla="*/ 3156857 w 11114315"/>
              <a:gd name="connsiteY56" fmla="*/ 513693 h 3115379"/>
              <a:gd name="connsiteX57" fmla="*/ 3189515 w 11114315"/>
              <a:gd name="connsiteY57" fmla="*/ 491922 h 3115379"/>
              <a:gd name="connsiteX58" fmla="*/ 3265715 w 11114315"/>
              <a:gd name="connsiteY58" fmla="*/ 448379 h 3115379"/>
              <a:gd name="connsiteX59" fmla="*/ 3298372 w 11114315"/>
              <a:gd name="connsiteY59" fmla="*/ 415722 h 3115379"/>
              <a:gd name="connsiteX60" fmla="*/ 3352800 w 11114315"/>
              <a:gd name="connsiteY60" fmla="*/ 383065 h 3115379"/>
              <a:gd name="connsiteX61" fmla="*/ 3418115 w 11114315"/>
              <a:gd name="connsiteY61" fmla="*/ 317751 h 3115379"/>
              <a:gd name="connsiteX62" fmla="*/ 3450772 w 11114315"/>
              <a:gd name="connsiteY62" fmla="*/ 295979 h 3115379"/>
              <a:gd name="connsiteX63" fmla="*/ 3494315 w 11114315"/>
              <a:gd name="connsiteY63" fmla="*/ 263322 h 3115379"/>
              <a:gd name="connsiteX64" fmla="*/ 3526972 w 11114315"/>
              <a:gd name="connsiteY64" fmla="*/ 252436 h 3115379"/>
              <a:gd name="connsiteX65" fmla="*/ 3603172 w 11114315"/>
              <a:gd name="connsiteY65" fmla="*/ 187122 h 3115379"/>
              <a:gd name="connsiteX66" fmla="*/ 3690257 w 11114315"/>
              <a:gd name="connsiteY66" fmla="*/ 143579 h 3115379"/>
              <a:gd name="connsiteX67" fmla="*/ 3722915 w 11114315"/>
              <a:gd name="connsiteY67" fmla="*/ 132693 h 3115379"/>
              <a:gd name="connsiteX68" fmla="*/ 3799115 w 11114315"/>
              <a:gd name="connsiteY68" fmla="*/ 100036 h 3115379"/>
              <a:gd name="connsiteX69" fmla="*/ 3929743 w 11114315"/>
              <a:gd name="connsiteY69" fmla="*/ 56493 h 3115379"/>
              <a:gd name="connsiteX70" fmla="*/ 4060372 w 11114315"/>
              <a:gd name="connsiteY70" fmla="*/ 23836 h 3115379"/>
              <a:gd name="connsiteX71" fmla="*/ 4397829 w 11114315"/>
              <a:gd name="connsiteY71" fmla="*/ 34722 h 3115379"/>
              <a:gd name="connsiteX72" fmla="*/ 4474029 w 11114315"/>
              <a:gd name="connsiteY72" fmla="*/ 67379 h 3115379"/>
              <a:gd name="connsiteX73" fmla="*/ 4561115 w 11114315"/>
              <a:gd name="connsiteY73" fmla="*/ 165351 h 3115379"/>
              <a:gd name="connsiteX74" fmla="*/ 4637315 w 11114315"/>
              <a:gd name="connsiteY74" fmla="*/ 263322 h 3115379"/>
              <a:gd name="connsiteX75" fmla="*/ 4659086 w 11114315"/>
              <a:gd name="connsiteY75" fmla="*/ 295979 h 3115379"/>
              <a:gd name="connsiteX76" fmla="*/ 4691743 w 11114315"/>
              <a:gd name="connsiteY76" fmla="*/ 350408 h 3115379"/>
              <a:gd name="connsiteX77" fmla="*/ 4702629 w 11114315"/>
              <a:gd name="connsiteY77" fmla="*/ 404836 h 3115379"/>
              <a:gd name="connsiteX78" fmla="*/ 4713515 w 11114315"/>
              <a:gd name="connsiteY78" fmla="*/ 437493 h 3115379"/>
              <a:gd name="connsiteX79" fmla="*/ 4702629 w 11114315"/>
              <a:gd name="connsiteY79" fmla="*/ 644322 h 3115379"/>
              <a:gd name="connsiteX80" fmla="*/ 4691743 w 11114315"/>
              <a:gd name="connsiteY80" fmla="*/ 698751 h 3115379"/>
              <a:gd name="connsiteX81" fmla="*/ 4724400 w 11114315"/>
              <a:gd name="connsiteY81" fmla="*/ 666093 h 3115379"/>
              <a:gd name="connsiteX82" fmla="*/ 4822372 w 11114315"/>
              <a:gd name="connsiteY82" fmla="*/ 633436 h 3115379"/>
              <a:gd name="connsiteX83" fmla="*/ 4865915 w 11114315"/>
              <a:gd name="connsiteY83" fmla="*/ 600779 h 3115379"/>
              <a:gd name="connsiteX84" fmla="*/ 4931229 w 11114315"/>
              <a:gd name="connsiteY84" fmla="*/ 579008 h 3115379"/>
              <a:gd name="connsiteX85" fmla="*/ 4985657 w 11114315"/>
              <a:gd name="connsiteY85" fmla="*/ 557236 h 3115379"/>
              <a:gd name="connsiteX86" fmla="*/ 5018315 w 11114315"/>
              <a:gd name="connsiteY86" fmla="*/ 535465 h 3115379"/>
              <a:gd name="connsiteX87" fmla="*/ 5072743 w 11114315"/>
              <a:gd name="connsiteY87" fmla="*/ 513693 h 3115379"/>
              <a:gd name="connsiteX88" fmla="*/ 5116286 w 11114315"/>
              <a:gd name="connsiteY88" fmla="*/ 491922 h 3115379"/>
              <a:gd name="connsiteX89" fmla="*/ 5192486 w 11114315"/>
              <a:gd name="connsiteY89" fmla="*/ 459265 h 3115379"/>
              <a:gd name="connsiteX90" fmla="*/ 5268686 w 11114315"/>
              <a:gd name="connsiteY90" fmla="*/ 404836 h 3115379"/>
              <a:gd name="connsiteX91" fmla="*/ 5301343 w 11114315"/>
              <a:gd name="connsiteY91" fmla="*/ 372179 h 3115379"/>
              <a:gd name="connsiteX92" fmla="*/ 5388429 w 11114315"/>
              <a:gd name="connsiteY92" fmla="*/ 328636 h 3115379"/>
              <a:gd name="connsiteX93" fmla="*/ 5442857 w 11114315"/>
              <a:gd name="connsiteY93" fmla="*/ 295979 h 3115379"/>
              <a:gd name="connsiteX94" fmla="*/ 5475515 w 11114315"/>
              <a:gd name="connsiteY94" fmla="*/ 285093 h 3115379"/>
              <a:gd name="connsiteX95" fmla="*/ 5529943 w 11114315"/>
              <a:gd name="connsiteY95" fmla="*/ 252436 h 3115379"/>
              <a:gd name="connsiteX96" fmla="*/ 5595257 w 11114315"/>
              <a:gd name="connsiteY96" fmla="*/ 208893 h 3115379"/>
              <a:gd name="connsiteX97" fmla="*/ 5758543 w 11114315"/>
              <a:gd name="connsiteY97" fmla="*/ 176236 h 3115379"/>
              <a:gd name="connsiteX98" fmla="*/ 5910943 w 11114315"/>
              <a:gd name="connsiteY98" fmla="*/ 198008 h 3115379"/>
              <a:gd name="connsiteX99" fmla="*/ 5932715 w 11114315"/>
              <a:gd name="connsiteY99" fmla="*/ 219779 h 3115379"/>
              <a:gd name="connsiteX100" fmla="*/ 6052457 w 11114315"/>
              <a:gd name="connsiteY100" fmla="*/ 274208 h 3115379"/>
              <a:gd name="connsiteX101" fmla="*/ 6139543 w 11114315"/>
              <a:gd name="connsiteY101" fmla="*/ 317751 h 3115379"/>
              <a:gd name="connsiteX102" fmla="*/ 6215743 w 11114315"/>
              <a:gd name="connsiteY102" fmla="*/ 372179 h 3115379"/>
              <a:gd name="connsiteX103" fmla="*/ 6259286 w 11114315"/>
              <a:gd name="connsiteY103" fmla="*/ 393951 h 3115379"/>
              <a:gd name="connsiteX104" fmla="*/ 6357257 w 11114315"/>
              <a:gd name="connsiteY104" fmla="*/ 513693 h 3115379"/>
              <a:gd name="connsiteX105" fmla="*/ 6368143 w 11114315"/>
              <a:gd name="connsiteY105" fmla="*/ 546351 h 3115379"/>
              <a:gd name="connsiteX106" fmla="*/ 6379029 w 11114315"/>
              <a:gd name="connsiteY106" fmla="*/ 774951 h 3115379"/>
              <a:gd name="connsiteX107" fmla="*/ 6422572 w 11114315"/>
              <a:gd name="connsiteY107" fmla="*/ 764065 h 3115379"/>
              <a:gd name="connsiteX108" fmla="*/ 6487886 w 11114315"/>
              <a:gd name="connsiteY108" fmla="*/ 731408 h 3115379"/>
              <a:gd name="connsiteX109" fmla="*/ 6553200 w 11114315"/>
              <a:gd name="connsiteY109" fmla="*/ 676979 h 3115379"/>
              <a:gd name="connsiteX110" fmla="*/ 6585857 w 11114315"/>
              <a:gd name="connsiteY110" fmla="*/ 644322 h 3115379"/>
              <a:gd name="connsiteX111" fmla="*/ 6640286 w 11114315"/>
              <a:gd name="connsiteY111" fmla="*/ 600779 h 3115379"/>
              <a:gd name="connsiteX112" fmla="*/ 6651172 w 11114315"/>
              <a:gd name="connsiteY112" fmla="*/ 568122 h 3115379"/>
              <a:gd name="connsiteX113" fmla="*/ 6694715 w 11114315"/>
              <a:gd name="connsiteY113" fmla="*/ 491922 h 3115379"/>
              <a:gd name="connsiteX114" fmla="*/ 6716486 w 11114315"/>
              <a:gd name="connsiteY114" fmla="*/ 426608 h 3115379"/>
              <a:gd name="connsiteX115" fmla="*/ 6705600 w 11114315"/>
              <a:gd name="connsiteY115" fmla="*/ 187122 h 3115379"/>
              <a:gd name="connsiteX116" fmla="*/ 6694715 w 11114315"/>
              <a:gd name="connsiteY116" fmla="*/ 154465 h 3115379"/>
              <a:gd name="connsiteX117" fmla="*/ 6683829 w 11114315"/>
              <a:gd name="connsiteY117" fmla="*/ 110922 h 3115379"/>
              <a:gd name="connsiteX118" fmla="*/ 6694715 w 11114315"/>
              <a:gd name="connsiteY118" fmla="*/ 56493 h 3115379"/>
              <a:gd name="connsiteX119" fmla="*/ 6727372 w 11114315"/>
              <a:gd name="connsiteY119" fmla="*/ 34722 h 3115379"/>
              <a:gd name="connsiteX120" fmla="*/ 6792686 w 11114315"/>
              <a:gd name="connsiteY120" fmla="*/ 23836 h 3115379"/>
              <a:gd name="connsiteX121" fmla="*/ 6847115 w 11114315"/>
              <a:gd name="connsiteY121" fmla="*/ 12951 h 3115379"/>
              <a:gd name="connsiteX122" fmla="*/ 7075715 w 11114315"/>
              <a:gd name="connsiteY122" fmla="*/ 23836 h 3115379"/>
              <a:gd name="connsiteX123" fmla="*/ 7173686 w 11114315"/>
              <a:gd name="connsiteY123" fmla="*/ 89151 h 3115379"/>
              <a:gd name="connsiteX124" fmla="*/ 7249886 w 11114315"/>
              <a:gd name="connsiteY124" fmla="*/ 143579 h 3115379"/>
              <a:gd name="connsiteX125" fmla="*/ 7271657 w 11114315"/>
              <a:gd name="connsiteY125" fmla="*/ 165351 h 3115379"/>
              <a:gd name="connsiteX126" fmla="*/ 7304315 w 11114315"/>
              <a:gd name="connsiteY126" fmla="*/ 176236 h 3115379"/>
              <a:gd name="connsiteX127" fmla="*/ 7326086 w 11114315"/>
              <a:gd name="connsiteY127" fmla="*/ 219779 h 3115379"/>
              <a:gd name="connsiteX128" fmla="*/ 7347857 w 11114315"/>
              <a:gd name="connsiteY128" fmla="*/ 252436 h 3115379"/>
              <a:gd name="connsiteX129" fmla="*/ 7358743 w 11114315"/>
              <a:gd name="connsiteY129" fmla="*/ 285093 h 3115379"/>
              <a:gd name="connsiteX130" fmla="*/ 7380515 w 11114315"/>
              <a:gd name="connsiteY130" fmla="*/ 328636 h 3115379"/>
              <a:gd name="connsiteX131" fmla="*/ 7402286 w 11114315"/>
              <a:gd name="connsiteY131" fmla="*/ 415722 h 3115379"/>
              <a:gd name="connsiteX132" fmla="*/ 7424057 w 11114315"/>
              <a:gd name="connsiteY132" fmla="*/ 448379 h 3115379"/>
              <a:gd name="connsiteX133" fmla="*/ 7467600 w 11114315"/>
              <a:gd name="connsiteY133" fmla="*/ 535465 h 3115379"/>
              <a:gd name="connsiteX134" fmla="*/ 7522029 w 11114315"/>
              <a:gd name="connsiteY134" fmla="*/ 393951 h 3115379"/>
              <a:gd name="connsiteX135" fmla="*/ 7554686 w 11114315"/>
              <a:gd name="connsiteY135" fmla="*/ 339522 h 3115379"/>
              <a:gd name="connsiteX136" fmla="*/ 7587343 w 11114315"/>
              <a:gd name="connsiteY136" fmla="*/ 295979 h 3115379"/>
              <a:gd name="connsiteX137" fmla="*/ 7630886 w 11114315"/>
              <a:gd name="connsiteY137" fmla="*/ 208893 h 3115379"/>
              <a:gd name="connsiteX138" fmla="*/ 7674429 w 11114315"/>
              <a:gd name="connsiteY138" fmla="*/ 176236 h 3115379"/>
              <a:gd name="connsiteX139" fmla="*/ 7739743 w 11114315"/>
              <a:gd name="connsiteY139" fmla="*/ 110922 h 3115379"/>
              <a:gd name="connsiteX140" fmla="*/ 7805057 w 11114315"/>
              <a:gd name="connsiteY140" fmla="*/ 67379 h 3115379"/>
              <a:gd name="connsiteX141" fmla="*/ 7870372 w 11114315"/>
              <a:gd name="connsiteY141" fmla="*/ 56493 h 3115379"/>
              <a:gd name="connsiteX142" fmla="*/ 8414657 w 11114315"/>
              <a:gd name="connsiteY142" fmla="*/ 45608 h 3115379"/>
              <a:gd name="connsiteX143" fmla="*/ 8523515 w 11114315"/>
              <a:gd name="connsiteY143" fmla="*/ 89151 h 3115379"/>
              <a:gd name="connsiteX144" fmla="*/ 8621486 w 11114315"/>
              <a:gd name="connsiteY144" fmla="*/ 198008 h 3115379"/>
              <a:gd name="connsiteX145" fmla="*/ 8654143 w 11114315"/>
              <a:gd name="connsiteY145" fmla="*/ 230665 h 3115379"/>
              <a:gd name="connsiteX146" fmla="*/ 8686800 w 11114315"/>
              <a:gd name="connsiteY146" fmla="*/ 295979 h 3115379"/>
              <a:gd name="connsiteX147" fmla="*/ 8730343 w 11114315"/>
              <a:gd name="connsiteY147" fmla="*/ 339522 h 3115379"/>
              <a:gd name="connsiteX148" fmla="*/ 8795657 w 11114315"/>
              <a:gd name="connsiteY148" fmla="*/ 470151 h 3115379"/>
              <a:gd name="connsiteX149" fmla="*/ 8828315 w 11114315"/>
              <a:gd name="connsiteY149" fmla="*/ 557236 h 3115379"/>
              <a:gd name="connsiteX150" fmla="*/ 8871857 w 11114315"/>
              <a:gd name="connsiteY150" fmla="*/ 524579 h 3115379"/>
              <a:gd name="connsiteX151" fmla="*/ 9035143 w 11114315"/>
              <a:gd name="connsiteY151" fmla="*/ 350408 h 3115379"/>
              <a:gd name="connsiteX152" fmla="*/ 9187543 w 11114315"/>
              <a:gd name="connsiteY152" fmla="*/ 263322 h 3115379"/>
              <a:gd name="connsiteX153" fmla="*/ 9329057 w 11114315"/>
              <a:gd name="connsiteY153" fmla="*/ 187122 h 3115379"/>
              <a:gd name="connsiteX154" fmla="*/ 9394372 w 11114315"/>
              <a:gd name="connsiteY154" fmla="*/ 176236 h 3115379"/>
              <a:gd name="connsiteX155" fmla="*/ 9633857 w 11114315"/>
              <a:gd name="connsiteY155" fmla="*/ 143579 h 3115379"/>
              <a:gd name="connsiteX156" fmla="*/ 9960429 w 11114315"/>
              <a:gd name="connsiteY156" fmla="*/ 154465 h 3115379"/>
              <a:gd name="connsiteX157" fmla="*/ 10003972 w 11114315"/>
              <a:gd name="connsiteY157" fmla="*/ 208893 h 3115379"/>
              <a:gd name="connsiteX158" fmla="*/ 10058400 w 11114315"/>
              <a:gd name="connsiteY158" fmla="*/ 274208 h 3115379"/>
              <a:gd name="connsiteX159" fmla="*/ 10069286 w 11114315"/>
              <a:gd name="connsiteY159" fmla="*/ 317751 h 3115379"/>
              <a:gd name="connsiteX160" fmla="*/ 10091057 w 11114315"/>
              <a:gd name="connsiteY160" fmla="*/ 372179 h 3115379"/>
              <a:gd name="connsiteX161" fmla="*/ 10134600 w 11114315"/>
              <a:gd name="connsiteY161" fmla="*/ 568122 h 3115379"/>
              <a:gd name="connsiteX162" fmla="*/ 10276115 w 11114315"/>
              <a:gd name="connsiteY162" fmla="*/ 513693 h 3115379"/>
              <a:gd name="connsiteX163" fmla="*/ 10341429 w 11114315"/>
              <a:gd name="connsiteY163" fmla="*/ 491922 h 3115379"/>
              <a:gd name="connsiteX164" fmla="*/ 10537372 w 11114315"/>
              <a:gd name="connsiteY164" fmla="*/ 448379 h 3115379"/>
              <a:gd name="connsiteX165" fmla="*/ 10776857 w 11114315"/>
              <a:gd name="connsiteY165" fmla="*/ 459265 h 3115379"/>
              <a:gd name="connsiteX166" fmla="*/ 10874829 w 11114315"/>
              <a:gd name="connsiteY166" fmla="*/ 513693 h 3115379"/>
              <a:gd name="connsiteX167" fmla="*/ 10907486 w 11114315"/>
              <a:gd name="connsiteY167" fmla="*/ 524579 h 3115379"/>
              <a:gd name="connsiteX168" fmla="*/ 10972800 w 11114315"/>
              <a:gd name="connsiteY168" fmla="*/ 579008 h 3115379"/>
              <a:gd name="connsiteX169" fmla="*/ 10994572 w 11114315"/>
              <a:gd name="connsiteY169" fmla="*/ 611665 h 3115379"/>
              <a:gd name="connsiteX170" fmla="*/ 11059886 w 11114315"/>
              <a:gd name="connsiteY170" fmla="*/ 731408 h 3115379"/>
              <a:gd name="connsiteX171" fmla="*/ 11114315 w 11114315"/>
              <a:gd name="connsiteY171" fmla="*/ 894693 h 3115379"/>
              <a:gd name="connsiteX172" fmla="*/ 11103429 w 11114315"/>
              <a:gd name="connsiteY172" fmla="*/ 1101522 h 3115379"/>
              <a:gd name="connsiteX173" fmla="*/ 11027229 w 11114315"/>
              <a:gd name="connsiteY173" fmla="*/ 1155951 h 3115379"/>
              <a:gd name="connsiteX174" fmla="*/ 10940143 w 11114315"/>
              <a:gd name="connsiteY174" fmla="*/ 1188608 h 3115379"/>
              <a:gd name="connsiteX175" fmla="*/ 10820400 w 11114315"/>
              <a:gd name="connsiteY175" fmla="*/ 1253922 h 3115379"/>
              <a:gd name="connsiteX176" fmla="*/ 10842172 w 11114315"/>
              <a:gd name="connsiteY176" fmla="*/ 1275693 h 3115379"/>
              <a:gd name="connsiteX177" fmla="*/ 10874829 w 11114315"/>
              <a:gd name="connsiteY177" fmla="*/ 1297465 h 3115379"/>
              <a:gd name="connsiteX178" fmla="*/ 10885715 w 11114315"/>
              <a:gd name="connsiteY178" fmla="*/ 1330122 h 3115379"/>
              <a:gd name="connsiteX179" fmla="*/ 10940143 w 11114315"/>
              <a:gd name="connsiteY179" fmla="*/ 1438979 h 3115379"/>
              <a:gd name="connsiteX180" fmla="*/ 10972800 w 11114315"/>
              <a:gd name="connsiteY180" fmla="*/ 1547836 h 3115379"/>
              <a:gd name="connsiteX181" fmla="*/ 10994572 w 11114315"/>
              <a:gd name="connsiteY181" fmla="*/ 1624036 h 3115379"/>
              <a:gd name="connsiteX182" fmla="*/ 11016343 w 11114315"/>
              <a:gd name="connsiteY182" fmla="*/ 1765551 h 3115379"/>
              <a:gd name="connsiteX183" fmla="*/ 11005457 w 11114315"/>
              <a:gd name="connsiteY183" fmla="*/ 1983265 h 3115379"/>
              <a:gd name="connsiteX184" fmla="*/ 10918372 w 11114315"/>
              <a:gd name="connsiteY184" fmla="*/ 2015922 h 3115379"/>
              <a:gd name="connsiteX185" fmla="*/ 10744200 w 11114315"/>
              <a:gd name="connsiteY185" fmla="*/ 2005036 h 3115379"/>
              <a:gd name="connsiteX186" fmla="*/ 10613572 w 11114315"/>
              <a:gd name="connsiteY186" fmla="*/ 1961493 h 3115379"/>
              <a:gd name="connsiteX187" fmla="*/ 10700657 w 11114315"/>
              <a:gd name="connsiteY187" fmla="*/ 2113893 h 3115379"/>
              <a:gd name="connsiteX188" fmla="*/ 10744200 w 11114315"/>
              <a:gd name="connsiteY188" fmla="*/ 2222751 h 3115379"/>
              <a:gd name="connsiteX189" fmla="*/ 10820400 w 11114315"/>
              <a:gd name="connsiteY189" fmla="*/ 2331608 h 3115379"/>
              <a:gd name="connsiteX190" fmla="*/ 10885715 w 11114315"/>
              <a:gd name="connsiteY190" fmla="*/ 2440465 h 3115379"/>
              <a:gd name="connsiteX191" fmla="*/ 10940143 w 11114315"/>
              <a:gd name="connsiteY191" fmla="*/ 2516665 h 3115379"/>
              <a:gd name="connsiteX192" fmla="*/ 10951029 w 11114315"/>
              <a:gd name="connsiteY192" fmla="*/ 2549322 h 3115379"/>
              <a:gd name="connsiteX193" fmla="*/ 10940143 w 11114315"/>
              <a:gd name="connsiteY193" fmla="*/ 2592865 h 3115379"/>
              <a:gd name="connsiteX194" fmla="*/ 10853057 w 11114315"/>
              <a:gd name="connsiteY194" fmla="*/ 2767036 h 3115379"/>
              <a:gd name="connsiteX195" fmla="*/ 10711543 w 11114315"/>
              <a:gd name="connsiteY195" fmla="*/ 2930322 h 3115379"/>
              <a:gd name="connsiteX196" fmla="*/ 10646229 w 11114315"/>
              <a:gd name="connsiteY196" fmla="*/ 2984751 h 3115379"/>
              <a:gd name="connsiteX197" fmla="*/ 10624457 w 11114315"/>
              <a:gd name="connsiteY197" fmla="*/ 3006522 h 3115379"/>
              <a:gd name="connsiteX198" fmla="*/ 10580915 w 11114315"/>
              <a:gd name="connsiteY198" fmla="*/ 3017408 h 3115379"/>
              <a:gd name="connsiteX199" fmla="*/ 10526486 w 11114315"/>
              <a:gd name="connsiteY199" fmla="*/ 3050065 h 3115379"/>
              <a:gd name="connsiteX200" fmla="*/ 10276115 w 11114315"/>
              <a:gd name="connsiteY200" fmla="*/ 3050065 h 3115379"/>
              <a:gd name="connsiteX201" fmla="*/ 10014857 w 11114315"/>
              <a:gd name="connsiteY201" fmla="*/ 2941208 h 3115379"/>
              <a:gd name="connsiteX202" fmla="*/ 9971315 w 11114315"/>
              <a:gd name="connsiteY202" fmla="*/ 2919436 h 3115379"/>
              <a:gd name="connsiteX203" fmla="*/ 9916886 w 11114315"/>
              <a:gd name="connsiteY203" fmla="*/ 2886779 h 3115379"/>
              <a:gd name="connsiteX204" fmla="*/ 9873343 w 11114315"/>
              <a:gd name="connsiteY204" fmla="*/ 2865008 h 3115379"/>
              <a:gd name="connsiteX205" fmla="*/ 9731829 w 11114315"/>
              <a:gd name="connsiteY205" fmla="*/ 2767036 h 3115379"/>
              <a:gd name="connsiteX206" fmla="*/ 9677400 w 11114315"/>
              <a:gd name="connsiteY206" fmla="*/ 2734379 h 3115379"/>
              <a:gd name="connsiteX207" fmla="*/ 9644743 w 11114315"/>
              <a:gd name="connsiteY207" fmla="*/ 2690836 h 3115379"/>
              <a:gd name="connsiteX208" fmla="*/ 9612086 w 11114315"/>
              <a:gd name="connsiteY208" fmla="*/ 2636408 h 3115379"/>
              <a:gd name="connsiteX209" fmla="*/ 9568543 w 11114315"/>
              <a:gd name="connsiteY209" fmla="*/ 2592865 h 3115379"/>
              <a:gd name="connsiteX210" fmla="*/ 9514115 w 11114315"/>
              <a:gd name="connsiteY210" fmla="*/ 2505779 h 3115379"/>
              <a:gd name="connsiteX211" fmla="*/ 9492343 w 11114315"/>
              <a:gd name="connsiteY211" fmla="*/ 2592865 h 3115379"/>
              <a:gd name="connsiteX212" fmla="*/ 9481457 w 11114315"/>
              <a:gd name="connsiteY212" fmla="*/ 2734379 h 3115379"/>
              <a:gd name="connsiteX213" fmla="*/ 9459686 w 11114315"/>
              <a:gd name="connsiteY213" fmla="*/ 2777922 h 3115379"/>
              <a:gd name="connsiteX214" fmla="*/ 9448800 w 11114315"/>
              <a:gd name="connsiteY214" fmla="*/ 2821465 h 3115379"/>
              <a:gd name="connsiteX215" fmla="*/ 9416143 w 11114315"/>
              <a:gd name="connsiteY215" fmla="*/ 2865008 h 3115379"/>
              <a:gd name="connsiteX216" fmla="*/ 9361715 w 11114315"/>
              <a:gd name="connsiteY216" fmla="*/ 2952093 h 3115379"/>
              <a:gd name="connsiteX217" fmla="*/ 9307286 w 11114315"/>
              <a:gd name="connsiteY217" fmla="*/ 3017408 h 3115379"/>
              <a:gd name="connsiteX218" fmla="*/ 9241972 w 11114315"/>
              <a:gd name="connsiteY218" fmla="*/ 3082722 h 3115379"/>
              <a:gd name="connsiteX219" fmla="*/ 9176657 w 11114315"/>
              <a:gd name="connsiteY219" fmla="*/ 3104493 h 3115379"/>
              <a:gd name="connsiteX220" fmla="*/ 8969829 w 11114315"/>
              <a:gd name="connsiteY220" fmla="*/ 3082722 h 3115379"/>
              <a:gd name="connsiteX221" fmla="*/ 8915400 w 11114315"/>
              <a:gd name="connsiteY221" fmla="*/ 3071836 h 3115379"/>
              <a:gd name="connsiteX222" fmla="*/ 8839200 w 11114315"/>
              <a:gd name="connsiteY222" fmla="*/ 3028293 h 3115379"/>
              <a:gd name="connsiteX223" fmla="*/ 8752115 w 11114315"/>
              <a:gd name="connsiteY223" fmla="*/ 2995636 h 3115379"/>
              <a:gd name="connsiteX224" fmla="*/ 8697686 w 11114315"/>
              <a:gd name="connsiteY224" fmla="*/ 2984751 h 3115379"/>
              <a:gd name="connsiteX225" fmla="*/ 8665029 w 11114315"/>
              <a:gd name="connsiteY225" fmla="*/ 2952093 h 3115379"/>
              <a:gd name="connsiteX226" fmla="*/ 8567057 w 11114315"/>
              <a:gd name="connsiteY226" fmla="*/ 2875893 h 3115379"/>
              <a:gd name="connsiteX227" fmla="*/ 8512629 w 11114315"/>
              <a:gd name="connsiteY227" fmla="*/ 2799693 h 3115379"/>
              <a:gd name="connsiteX228" fmla="*/ 8469086 w 11114315"/>
              <a:gd name="connsiteY228" fmla="*/ 2734379 h 3115379"/>
              <a:gd name="connsiteX229" fmla="*/ 8458200 w 11114315"/>
              <a:gd name="connsiteY229" fmla="*/ 2690836 h 3115379"/>
              <a:gd name="connsiteX230" fmla="*/ 8414657 w 11114315"/>
              <a:gd name="connsiteY230" fmla="*/ 2592865 h 3115379"/>
              <a:gd name="connsiteX231" fmla="*/ 8403772 w 11114315"/>
              <a:gd name="connsiteY231" fmla="*/ 2560208 h 3115379"/>
              <a:gd name="connsiteX232" fmla="*/ 8338457 w 11114315"/>
              <a:gd name="connsiteY232" fmla="*/ 2647293 h 3115379"/>
              <a:gd name="connsiteX233" fmla="*/ 8196943 w 11114315"/>
              <a:gd name="connsiteY233" fmla="*/ 2788808 h 3115379"/>
              <a:gd name="connsiteX234" fmla="*/ 8109857 w 11114315"/>
              <a:gd name="connsiteY234" fmla="*/ 2875893 h 3115379"/>
              <a:gd name="connsiteX235" fmla="*/ 8077200 w 11114315"/>
              <a:gd name="connsiteY235" fmla="*/ 2908551 h 3115379"/>
              <a:gd name="connsiteX236" fmla="*/ 7990115 w 11114315"/>
              <a:gd name="connsiteY236" fmla="*/ 2973865 h 3115379"/>
              <a:gd name="connsiteX237" fmla="*/ 7957457 w 11114315"/>
              <a:gd name="connsiteY237" fmla="*/ 3006522 h 3115379"/>
              <a:gd name="connsiteX238" fmla="*/ 7892143 w 11114315"/>
              <a:gd name="connsiteY238" fmla="*/ 3028293 h 3115379"/>
              <a:gd name="connsiteX239" fmla="*/ 7794172 w 11114315"/>
              <a:gd name="connsiteY239" fmla="*/ 3082722 h 3115379"/>
              <a:gd name="connsiteX240" fmla="*/ 7707086 w 11114315"/>
              <a:gd name="connsiteY240" fmla="*/ 3115379 h 3115379"/>
              <a:gd name="connsiteX241" fmla="*/ 7347857 w 11114315"/>
              <a:gd name="connsiteY241" fmla="*/ 3093608 h 3115379"/>
              <a:gd name="connsiteX242" fmla="*/ 7260772 w 11114315"/>
              <a:gd name="connsiteY242" fmla="*/ 3050065 h 3115379"/>
              <a:gd name="connsiteX243" fmla="*/ 7228115 w 11114315"/>
              <a:gd name="connsiteY243" fmla="*/ 3017408 h 3115379"/>
              <a:gd name="connsiteX244" fmla="*/ 7151915 w 11114315"/>
              <a:gd name="connsiteY244" fmla="*/ 2962979 h 3115379"/>
              <a:gd name="connsiteX245" fmla="*/ 7097486 w 11114315"/>
              <a:gd name="connsiteY245" fmla="*/ 2908551 h 3115379"/>
              <a:gd name="connsiteX246" fmla="*/ 7075715 w 11114315"/>
              <a:gd name="connsiteY246" fmla="*/ 2886779 h 3115379"/>
              <a:gd name="connsiteX247" fmla="*/ 7032172 w 11114315"/>
              <a:gd name="connsiteY247" fmla="*/ 2821465 h 3115379"/>
              <a:gd name="connsiteX248" fmla="*/ 6955972 w 11114315"/>
              <a:gd name="connsiteY248" fmla="*/ 2701722 h 3115379"/>
              <a:gd name="connsiteX249" fmla="*/ 6934200 w 11114315"/>
              <a:gd name="connsiteY249" fmla="*/ 2679951 h 3115379"/>
              <a:gd name="connsiteX250" fmla="*/ 6868886 w 11114315"/>
              <a:gd name="connsiteY250" fmla="*/ 2560208 h 3115379"/>
              <a:gd name="connsiteX251" fmla="*/ 6792686 w 11114315"/>
              <a:gd name="connsiteY251" fmla="*/ 2679951 h 3115379"/>
              <a:gd name="connsiteX252" fmla="*/ 6705600 w 11114315"/>
              <a:gd name="connsiteY252" fmla="*/ 2799693 h 3115379"/>
              <a:gd name="connsiteX253" fmla="*/ 6672943 w 11114315"/>
              <a:gd name="connsiteY253" fmla="*/ 2821465 h 3115379"/>
              <a:gd name="connsiteX254" fmla="*/ 6596743 w 11114315"/>
              <a:gd name="connsiteY254" fmla="*/ 2886779 h 3115379"/>
              <a:gd name="connsiteX255" fmla="*/ 6531429 w 11114315"/>
              <a:gd name="connsiteY255" fmla="*/ 2952093 h 3115379"/>
              <a:gd name="connsiteX256" fmla="*/ 6498772 w 11114315"/>
              <a:gd name="connsiteY256" fmla="*/ 2962979 h 3115379"/>
              <a:gd name="connsiteX257" fmla="*/ 6411686 w 11114315"/>
              <a:gd name="connsiteY257" fmla="*/ 3006522 h 3115379"/>
              <a:gd name="connsiteX258" fmla="*/ 6335486 w 11114315"/>
              <a:gd name="connsiteY258" fmla="*/ 3039179 h 3115379"/>
              <a:gd name="connsiteX259" fmla="*/ 6291943 w 11114315"/>
              <a:gd name="connsiteY259" fmla="*/ 3060951 h 3115379"/>
              <a:gd name="connsiteX260" fmla="*/ 6226629 w 11114315"/>
              <a:gd name="connsiteY260" fmla="*/ 3082722 h 3115379"/>
              <a:gd name="connsiteX261" fmla="*/ 5584372 w 11114315"/>
              <a:gd name="connsiteY261" fmla="*/ 3060951 h 3115379"/>
              <a:gd name="connsiteX262" fmla="*/ 5497286 w 11114315"/>
              <a:gd name="connsiteY262" fmla="*/ 3050065 h 3115379"/>
              <a:gd name="connsiteX263" fmla="*/ 5431972 w 11114315"/>
              <a:gd name="connsiteY263" fmla="*/ 3017408 h 3115379"/>
              <a:gd name="connsiteX264" fmla="*/ 5355772 w 11114315"/>
              <a:gd name="connsiteY264" fmla="*/ 2995636 h 3115379"/>
              <a:gd name="connsiteX265" fmla="*/ 5268686 w 11114315"/>
              <a:gd name="connsiteY265" fmla="*/ 2962979 h 3115379"/>
              <a:gd name="connsiteX266" fmla="*/ 5148943 w 11114315"/>
              <a:gd name="connsiteY266" fmla="*/ 2875893 h 3115379"/>
              <a:gd name="connsiteX267" fmla="*/ 5061857 w 11114315"/>
              <a:gd name="connsiteY267" fmla="*/ 2788808 h 3115379"/>
              <a:gd name="connsiteX268" fmla="*/ 5018315 w 11114315"/>
              <a:gd name="connsiteY268" fmla="*/ 2701722 h 3115379"/>
              <a:gd name="connsiteX269" fmla="*/ 5007429 w 11114315"/>
              <a:gd name="connsiteY269" fmla="*/ 2669065 h 3115379"/>
              <a:gd name="connsiteX270" fmla="*/ 4985657 w 11114315"/>
              <a:gd name="connsiteY270" fmla="*/ 2647293 h 3115379"/>
              <a:gd name="connsiteX271" fmla="*/ 4931229 w 11114315"/>
              <a:gd name="connsiteY271" fmla="*/ 2690836 h 3115379"/>
              <a:gd name="connsiteX272" fmla="*/ 4887686 w 11114315"/>
              <a:gd name="connsiteY272" fmla="*/ 2723493 h 3115379"/>
              <a:gd name="connsiteX273" fmla="*/ 4724400 w 11114315"/>
              <a:gd name="connsiteY273" fmla="*/ 2865008 h 3115379"/>
              <a:gd name="connsiteX274" fmla="*/ 4648200 w 11114315"/>
              <a:gd name="connsiteY274" fmla="*/ 2919436 h 3115379"/>
              <a:gd name="connsiteX275" fmla="*/ 4474029 w 11114315"/>
              <a:gd name="connsiteY275" fmla="*/ 2941208 h 3115379"/>
              <a:gd name="connsiteX276" fmla="*/ 4212772 w 11114315"/>
              <a:gd name="connsiteY276" fmla="*/ 2930322 h 3115379"/>
              <a:gd name="connsiteX277" fmla="*/ 4147457 w 11114315"/>
              <a:gd name="connsiteY277" fmla="*/ 2919436 h 3115379"/>
              <a:gd name="connsiteX278" fmla="*/ 4103915 w 11114315"/>
              <a:gd name="connsiteY278" fmla="*/ 2897665 h 3115379"/>
              <a:gd name="connsiteX279" fmla="*/ 4038600 w 11114315"/>
              <a:gd name="connsiteY279" fmla="*/ 2875893 h 3115379"/>
              <a:gd name="connsiteX280" fmla="*/ 3984172 w 11114315"/>
              <a:gd name="connsiteY280" fmla="*/ 2865008 h 3115379"/>
              <a:gd name="connsiteX281" fmla="*/ 3820886 w 11114315"/>
              <a:gd name="connsiteY281" fmla="*/ 2810579 h 3115379"/>
              <a:gd name="connsiteX282" fmla="*/ 3712029 w 11114315"/>
              <a:gd name="connsiteY282" fmla="*/ 2745265 h 3115379"/>
              <a:gd name="connsiteX283" fmla="*/ 3679372 w 11114315"/>
              <a:gd name="connsiteY283" fmla="*/ 2712608 h 3115379"/>
              <a:gd name="connsiteX284" fmla="*/ 3646715 w 11114315"/>
              <a:gd name="connsiteY284" fmla="*/ 2614636 h 3115379"/>
              <a:gd name="connsiteX285" fmla="*/ 3635829 w 11114315"/>
              <a:gd name="connsiteY285" fmla="*/ 2571093 h 3115379"/>
              <a:gd name="connsiteX286" fmla="*/ 3624943 w 11114315"/>
              <a:gd name="connsiteY286" fmla="*/ 2516665 h 3115379"/>
              <a:gd name="connsiteX287" fmla="*/ 3614057 w 11114315"/>
              <a:gd name="connsiteY287" fmla="*/ 2484008 h 3115379"/>
              <a:gd name="connsiteX288" fmla="*/ 3603172 w 11114315"/>
              <a:gd name="connsiteY288" fmla="*/ 2440465 h 3115379"/>
              <a:gd name="connsiteX289" fmla="*/ 3570515 w 11114315"/>
              <a:gd name="connsiteY289" fmla="*/ 2342493 h 3115379"/>
              <a:gd name="connsiteX290" fmla="*/ 3548743 w 11114315"/>
              <a:gd name="connsiteY290" fmla="*/ 1983265 h 3115379"/>
              <a:gd name="connsiteX291" fmla="*/ 3450772 w 11114315"/>
              <a:gd name="connsiteY291" fmla="*/ 2146551 h 3115379"/>
              <a:gd name="connsiteX292" fmla="*/ 3396343 w 11114315"/>
              <a:gd name="connsiteY292" fmla="*/ 2190093 h 3115379"/>
              <a:gd name="connsiteX293" fmla="*/ 3374572 w 11114315"/>
              <a:gd name="connsiteY293" fmla="*/ 2222751 h 3115379"/>
              <a:gd name="connsiteX294" fmla="*/ 3331029 w 11114315"/>
              <a:gd name="connsiteY294" fmla="*/ 2266293 h 3115379"/>
              <a:gd name="connsiteX295" fmla="*/ 3309257 w 11114315"/>
              <a:gd name="connsiteY295" fmla="*/ 2298951 h 3115379"/>
              <a:gd name="connsiteX296" fmla="*/ 3211286 w 11114315"/>
              <a:gd name="connsiteY296" fmla="*/ 2407808 h 3115379"/>
              <a:gd name="connsiteX297" fmla="*/ 3167743 w 11114315"/>
              <a:gd name="connsiteY297" fmla="*/ 2462236 h 3115379"/>
              <a:gd name="connsiteX298" fmla="*/ 3058886 w 11114315"/>
              <a:gd name="connsiteY298" fmla="*/ 2560208 h 3115379"/>
              <a:gd name="connsiteX299" fmla="*/ 3026229 w 11114315"/>
              <a:gd name="connsiteY299" fmla="*/ 2614636 h 3115379"/>
              <a:gd name="connsiteX300" fmla="*/ 2939143 w 11114315"/>
              <a:gd name="connsiteY300" fmla="*/ 2679951 h 3115379"/>
              <a:gd name="connsiteX301" fmla="*/ 2884715 w 11114315"/>
              <a:gd name="connsiteY301" fmla="*/ 2701722 h 3115379"/>
              <a:gd name="connsiteX302" fmla="*/ 2841172 w 11114315"/>
              <a:gd name="connsiteY302" fmla="*/ 2734379 h 3115379"/>
              <a:gd name="connsiteX303" fmla="*/ 2786743 w 11114315"/>
              <a:gd name="connsiteY303" fmla="*/ 2745265 h 3115379"/>
              <a:gd name="connsiteX304" fmla="*/ 2721429 w 11114315"/>
              <a:gd name="connsiteY304" fmla="*/ 2767036 h 3115379"/>
              <a:gd name="connsiteX305" fmla="*/ 2677886 w 11114315"/>
              <a:gd name="connsiteY305" fmla="*/ 2777922 h 3115379"/>
              <a:gd name="connsiteX306" fmla="*/ 2242457 w 11114315"/>
              <a:gd name="connsiteY306" fmla="*/ 2734379 h 3115379"/>
              <a:gd name="connsiteX307" fmla="*/ 2198915 w 11114315"/>
              <a:gd name="connsiteY307" fmla="*/ 2712608 h 3115379"/>
              <a:gd name="connsiteX308" fmla="*/ 2122715 w 11114315"/>
              <a:gd name="connsiteY308" fmla="*/ 2690836 h 3115379"/>
              <a:gd name="connsiteX309" fmla="*/ 2002972 w 11114315"/>
              <a:gd name="connsiteY309" fmla="*/ 2625522 h 3115379"/>
              <a:gd name="connsiteX310" fmla="*/ 1926772 w 11114315"/>
              <a:gd name="connsiteY310" fmla="*/ 2538436 h 3115379"/>
              <a:gd name="connsiteX311" fmla="*/ 1872343 w 11114315"/>
              <a:gd name="connsiteY311" fmla="*/ 2451351 h 3115379"/>
              <a:gd name="connsiteX312" fmla="*/ 1828800 w 11114315"/>
              <a:gd name="connsiteY312" fmla="*/ 2375151 h 3115379"/>
              <a:gd name="connsiteX313" fmla="*/ 1817915 w 11114315"/>
              <a:gd name="connsiteY313" fmla="*/ 2342493 h 3115379"/>
              <a:gd name="connsiteX314" fmla="*/ 1763486 w 11114315"/>
              <a:gd name="connsiteY314" fmla="*/ 2309836 h 3115379"/>
              <a:gd name="connsiteX315" fmla="*/ 1676400 w 11114315"/>
              <a:gd name="connsiteY315" fmla="*/ 2375151 h 3115379"/>
              <a:gd name="connsiteX316" fmla="*/ 1611086 w 11114315"/>
              <a:gd name="connsiteY316" fmla="*/ 2418693 h 3115379"/>
              <a:gd name="connsiteX317" fmla="*/ 1534886 w 11114315"/>
              <a:gd name="connsiteY317" fmla="*/ 2473122 h 3115379"/>
              <a:gd name="connsiteX318" fmla="*/ 1436915 w 11114315"/>
              <a:gd name="connsiteY318" fmla="*/ 2560208 h 3115379"/>
              <a:gd name="connsiteX319" fmla="*/ 1404257 w 11114315"/>
              <a:gd name="connsiteY319" fmla="*/ 2592865 h 3115379"/>
              <a:gd name="connsiteX320" fmla="*/ 1360715 w 11114315"/>
              <a:gd name="connsiteY320" fmla="*/ 2614636 h 3115379"/>
              <a:gd name="connsiteX321" fmla="*/ 1328057 w 11114315"/>
              <a:gd name="connsiteY321" fmla="*/ 2647293 h 3115379"/>
              <a:gd name="connsiteX322" fmla="*/ 1295400 w 11114315"/>
              <a:gd name="connsiteY322" fmla="*/ 2658179 h 3115379"/>
              <a:gd name="connsiteX323" fmla="*/ 1240972 w 11114315"/>
              <a:gd name="connsiteY323" fmla="*/ 2690836 h 3115379"/>
              <a:gd name="connsiteX324" fmla="*/ 1175657 w 11114315"/>
              <a:gd name="connsiteY324" fmla="*/ 2734379 h 3115379"/>
              <a:gd name="connsiteX325" fmla="*/ 1110343 w 11114315"/>
              <a:gd name="connsiteY325" fmla="*/ 2745265 h 3115379"/>
              <a:gd name="connsiteX326" fmla="*/ 1045029 w 11114315"/>
              <a:gd name="connsiteY326" fmla="*/ 2777922 h 3115379"/>
              <a:gd name="connsiteX327" fmla="*/ 1012372 w 11114315"/>
              <a:gd name="connsiteY327" fmla="*/ 2788808 h 3115379"/>
              <a:gd name="connsiteX328" fmla="*/ 772886 w 11114315"/>
              <a:gd name="connsiteY328" fmla="*/ 2843236 h 3115379"/>
              <a:gd name="connsiteX329" fmla="*/ 500743 w 11114315"/>
              <a:gd name="connsiteY329" fmla="*/ 2832351 h 3115379"/>
              <a:gd name="connsiteX330" fmla="*/ 413657 w 11114315"/>
              <a:gd name="connsiteY330" fmla="*/ 2777922 h 3115379"/>
              <a:gd name="connsiteX331" fmla="*/ 370115 w 11114315"/>
              <a:gd name="connsiteY331" fmla="*/ 2756151 h 3115379"/>
              <a:gd name="connsiteX332" fmla="*/ 326572 w 11114315"/>
              <a:gd name="connsiteY332" fmla="*/ 2701722 h 3115379"/>
              <a:gd name="connsiteX333" fmla="*/ 283029 w 11114315"/>
              <a:gd name="connsiteY333" fmla="*/ 2669065 h 3115379"/>
              <a:gd name="connsiteX334" fmla="*/ 239486 w 11114315"/>
              <a:gd name="connsiteY334" fmla="*/ 2603751 h 3115379"/>
              <a:gd name="connsiteX335" fmla="*/ 217715 w 11114315"/>
              <a:gd name="connsiteY335" fmla="*/ 2571093 h 3115379"/>
              <a:gd name="connsiteX336" fmla="*/ 195943 w 11114315"/>
              <a:gd name="connsiteY336" fmla="*/ 2527551 h 3115379"/>
              <a:gd name="connsiteX337" fmla="*/ 174172 w 11114315"/>
              <a:gd name="connsiteY337" fmla="*/ 2505779 h 3115379"/>
              <a:gd name="connsiteX338" fmla="*/ 130629 w 11114315"/>
              <a:gd name="connsiteY338" fmla="*/ 2418693 h 3115379"/>
              <a:gd name="connsiteX339" fmla="*/ 108857 w 11114315"/>
              <a:gd name="connsiteY339" fmla="*/ 2386036 h 3115379"/>
              <a:gd name="connsiteX340" fmla="*/ 87086 w 11114315"/>
              <a:gd name="connsiteY340" fmla="*/ 2342493 h 3115379"/>
              <a:gd name="connsiteX341" fmla="*/ 43543 w 11114315"/>
              <a:gd name="connsiteY341" fmla="*/ 2222751 h 3115379"/>
              <a:gd name="connsiteX342" fmla="*/ 21772 w 11114315"/>
              <a:gd name="connsiteY342" fmla="*/ 2200979 h 3115379"/>
              <a:gd name="connsiteX343" fmla="*/ 10886 w 11114315"/>
              <a:gd name="connsiteY343" fmla="*/ 2092122 h 3115379"/>
              <a:gd name="connsiteX344" fmla="*/ 0 w 11114315"/>
              <a:gd name="connsiteY344" fmla="*/ 2059465 h 3115379"/>
              <a:gd name="connsiteX345" fmla="*/ 10886 w 11114315"/>
              <a:gd name="connsiteY345" fmla="*/ 1896179 h 3115379"/>
              <a:gd name="connsiteX346" fmla="*/ 21772 w 11114315"/>
              <a:gd name="connsiteY346" fmla="*/ 1776436 h 31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11114315" h="3115379">
                <a:moveTo>
                  <a:pt x="21772" y="1776436"/>
                </a:moveTo>
                <a:cubicBezTo>
                  <a:pt x="29029" y="1658507"/>
                  <a:pt x="10877" y="1362812"/>
                  <a:pt x="54429" y="1188608"/>
                </a:cubicBezTo>
                <a:cubicBezTo>
                  <a:pt x="64640" y="1147765"/>
                  <a:pt x="68395" y="1156020"/>
                  <a:pt x="87086" y="1112408"/>
                </a:cubicBezTo>
                <a:cubicBezTo>
                  <a:pt x="91606" y="1101861"/>
                  <a:pt x="91607" y="1089298"/>
                  <a:pt x="97972" y="1079751"/>
                </a:cubicBezTo>
                <a:cubicBezTo>
                  <a:pt x="106512" y="1066942"/>
                  <a:pt x="121681" y="1059620"/>
                  <a:pt x="130629" y="1047093"/>
                </a:cubicBezTo>
                <a:cubicBezTo>
                  <a:pt x="140061" y="1033888"/>
                  <a:pt x="144051" y="1017466"/>
                  <a:pt x="152400" y="1003551"/>
                </a:cubicBezTo>
                <a:cubicBezTo>
                  <a:pt x="165862" y="981114"/>
                  <a:pt x="181429" y="960008"/>
                  <a:pt x="195943" y="938236"/>
                </a:cubicBezTo>
                <a:cubicBezTo>
                  <a:pt x="203200" y="927350"/>
                  <a:pt x="207249" y="913429"/>
                  <a:pt x="217715" y="905579"/>
                </a:cubicBezTo>
                <a:cubicBezTo>
                  <a:pt x="232229" y="894693"/>
                  <a:pt x="248428" y="885751"/>
                  <a:pt x="261257" y="872922"/>
                </a:cubicBezTo>
                <a:cubicBezTo>
                  <a:pt x="304093" y="830086"/>
                  <a:pt x="261720" y="850803"/>
                  <a:pt x="304800" y="818493"/>
                </a:cubicBezTo>
                <a:cubicBezTo>
                  <a:pt x="325733" y="802793"/>
                  <a:pt x="351613" y="793454"/>
                  <a:pt x="370115" y="774951"/>
                </a:cubicBezTo>
                <a:cubicBezTo>
                  <a:pt x="377372" y="767694"/>
                  <a:pt x="383085" y="758460"/>
                  <a:pt x="391886" y="753179"/>
                </a:cubicBezTo>
                <a:cubicBezTo>
                  <a:pt x="401725" y="747275"/>
                  <a:pt x="414280" y="747425"/>
                  <a:pt x="424543" y="742293"/>
                </a:cubicBezTo>
                <a:cubicBezTo>
                  <a:pt x="499718" y="704706"/>
                  <a:pt x="410122" y="732292"/>
                  <a:pt x="500743" y="709636"/>
                </a:cubicBezTo>
                <a:cubicBezTo>
                  <a:pt x="588877" y="650881"/>
                  <a:pt x="471502" y="723842"/>
                  <a:pt x="576943" y="676979"/>
                </a:cubicBezTo>
                <a:cubicBezTo>
                  <a:pt x="596278" y="668386"/>
                  <a:pt x="612037" y="652915"/>
                  <a:pt x="631372" y="644322"/>
                </a:cubicBezTo>
                <a:cubicBezTo>
                  <a:pt x="645044" y="638246"/>
                  <a:pt x="660907" y="638689"/>
                  <a:pt x="674915" y="633436"/>
                </a:cubicBezTo>
                <a:cubicBezTo>
                  <a:pt x="690109" y="627738"/>
                  <a:pt x="703390" y="617692"/>
                  <a:pt x="718457" y="611665"/>
                </a:cubicBezTo>
                <a:cubicBezTo>
                  <a:pt x="739765" y="603142"/>
                  <a:pt x="762000" y="597150"/>
                  <a:pt x="783772" y="589893"/>
                </a:cubicBezTo>
                <a:cubicBezTo>
                  <a:pt x="805543" y="582636"/>
                  <a:pt x="826368" y="571368"/>
                  <a:pt x="849086" y="568122"/>
                </a:cubicBezTo>
                <a:lnTo>
                  <a:pt x="925286" y="557236"/>
                </a:lnTo>
                <a:lnTo>
                  <a:pt x="1055915" y="535465"/>
                </a:lnTo>
                <a:cubicBezTo>
                  <a:pt x="1182915" y="539094"/>
                  <a:pt x="1310640" y="532320"/>
                  <a:pt x="1436915" y="546351"/>
                </a:cubicBezTo>
                <a:cubicBezTo>
                  <a:pt x="1448319" y="547618"/>
                  <a:pt x="1441435" y="569461"/>
                  <a:pt x="1447800" y="579008"/>
                </a:cubicBezTo>
                <a:cubicBezTo>
                  <a:pt x="1456339" y="591817"/>
                  <a:pt x="1469571" y="600779"/>
                  <a:pt x="1480457" y="611665"/>
                </a:cubicBezTo>
                <a:cubicBezTo>
                  <a:pt x="1511298" y="704186"/>
                  <a:pt x="1468283" y="591373"/>
                  <a:pt x="1513115" y="666093"/>
                </a:cubicBezTo>
                <a:cubicBezTo>
                  <a:pt x="1519019" y="675933"/>
                  <a:pt x="1518096" y="688911"/>
                  <a:pt x="1524000" y="698751"/>
                </a:cubicBezTo>
                <a:cubicBezTo>
                  <a:pt x="1536130" y="718968"/>
                  <a:pt x="1561317" y="728603"/>
                  <a:pt x="1578429" y="742293"/>
                </a:cubicBezTo>
                <a:cubicBezTo>
                  <a:pt x="1622544" y="777586"/>
                  <a:pt x="1573092" y="757288"/>
                  <a:pt x="1643743" y="774951"/>
                </a:cubicBezTo>
                <a:cubicBezTo>
                  <a:pt x="1661886" y="771322"/>
                  <a:pt x="1681166" y="771354"/>
                  <a:pt x="1698172" y="764065"/>
                </a:cubicBezTo>
                <a:cubicBezTo>
                  <a:pt x="1707605" y="760022"/>
                  <a:pt x="1711142" y="747573"/>
                  <a:pt x="1719943" y="742293"/>
                </a:cubicBezTo>
                <a:cubicBezTo>
                  <a:pt x="1729782" y="736389"/>
                  <a:pt x="1741714" y="735036"/>
                  <a:pt x="1752600" y="731408"/>
                </a:cubicBezTo>
                <a:cubicBezTo>
                  <a:pt x="1763486" y="724151"/>
                  <a:pt x="1773555" y="715487"/>
                  <a:pt x="1785257" y="709636"/>
                </a:cubicBezTo>
                <a:cubicBezTo>
                  <a:pt x="1795520" y="704504"/>
                  <a:pt x="1808075" y="704655"/>
                  <a:pt x="1817915" y="698751"/>
                </a:cubicBezTo>
                <a:cubicBezTo>
                  <a:pt x="1826716" y="693471"/>
                  <a:pt x="1831672" y="683390"/>
                  <a:pt x="1839686" y="676979"/>
                </a:cubicBezTo>
                <a:cubicBezTo>
                  <a:pt x="1849902" y="668806"/>
                  <a:pt x="1862127" y="663381"/>
                  <a:pt x="1872343" y="655208"/>
                </a:cubicBezTo>
                <a:cubicBezTo>
                  <a:pt x="1880357" y="648797"/>
                  <a:pt x="1885904" y="639594"/>
                  <a:pt x="1894115" y="633436"/>
                </a:cubicBezTo>
                <a:cubicBezTo>
                  <a:pt x="1915048" y="617736"/>
                  <a:pt x="1959429" y="589893"/>
                  <a:pt x="1959429" y="589893"/>
                </a:cubicBezTo>
                <a:cubicBezTo>
                  <a:pt x="2026438" y="489379"/>
                  <a:pt x="1940927" y="613020"/>
                  <a:pt x="2002972" y="535465"/>
                </a:cubicBezTo>
                <a:cubicBezTo>
                  <a:pt x="2011145" y="525249"/>
                  <a:pt x="2016570" y="513024"/>
                  <a:pt x="2024743" y="502808"/>
                </a:cubicBezTo>
                <a:cubicBezTo>
                  <a:pt x="2056751" y="462798"/>
                  <a:pt x="2039567" y="501031"/>
                  <a:pt x="2068286" y="448379"/>
                </a:cubicBezTo>
                <a:cubicBezTo>
                  <a:pt x="2128798" y="337439"/>
                  <a:pt x="2084096" y="389026"/>
                  <a:pt x="2144486" y="328636"/>
                </a:cubicBezTo>
                <a:cubicBezTo>
                  <a:pt x="2163139" y="272679"/>
                  <a:pt x="2141686" y="314758"/>
                  <a:pt x="2188029" y="274208"/>
                </a:cubicBezTo>
                <a:cubicBezTo>
                  <a:pt x="2265005" y="206854"/>
                  <a:pt x="2211661" y="230044"/>
                  <a:pt x="2275115" y="208893"/>
                </a:cubicBezTo>
                <a:cubicBezTo>
                  <a:pt x="2299191" y="184817"/>
                  <a:pt x="2310117" y="169621"/>
                  <a:pt x="2340429" y="154465"/>
                </a:cubicBezTo>
                <a:cubicBezTo>
                  <a:pt x="2350692" y="149333"/>
                  <a:pt x="2362342" y="147608"/>
                  <a:pt x="2373086" y="143579"/>
                </a:cubicBezTo>
                <a:cubicBezTo>
                  <a:pt x="2409883" y="129780"/>
                  <a:pt x="2425587" y="120804"/>
                  <a:pt x="2460172" y="110922"/>
                </a:cubicBezTo>
                <a:cubicBezTo>
                  <a:pt x="2474557" y="106812"/>
                  <a:pt x="2489385" y="104335"/>
                  <a:pt x="2503715" y="100036"/>
                </a:cubicBezTo>
                <a:cubicBezTo>
                  <a:pt x="2525696" y="93442"/>
                  <a:pt x="2569029" y="78265"/>
                  <a:pt x="2569029" y="78265"/>
                </a:cubicBezTo>
                <a:cubicBezTo>
                  <a:pt x="2667000" y="81894"/>
                  <a:pt x="2765108" y="82839"/>
                  <a:pt x="2862943" y="89151"/>
                </a:cubicBezTo>
                <a:cubicBezTo>
                  <a:pt x="2877873" y="90114"/>
                  <a:pt x="2892735" y="94143"/>
                  <a:pt x="2906486" y="100036"/>
                </a:cubicBezTo>
                <a:cubicBezTo>
                  <a:pt x="3054190" y="163337"/>
                  <a:pt x="2834203" y="86830"/>
                  <a:pt x="2971800" y="132693"/>
                </a:cubicBezTo>
                <a:lnTo>
                  <a:pt x="3026229" y="187122"/>
                </a:lnTo>
                <a:cubicBezTo>
                  <a:pt x="3047811" y="208704"/>
                  <a:pt x="3078279" y="233479"/>
                  <a:pt x="3091543" y="263322"/>
                </a:cubicBezTo>
                <a:cubicBezTo>
                  <a:pt x="3112244" y="309899"/>
                  <a:pt x="3111532" y="327840"/>
                  <a:pt x="3124200" y="372179"/>
                </a:cubicBezTo>
                <a:cubicBezTo>
                  <a:pt x="3127352" y="383212"/>
                  <a:pt x="3132506" y="393655"/>
                  <a:pt x="3135086" y="404836"/>
                </a:cubicBezTo>
                <a:cubicBezTo>
                  <a:pt x="3143407" y="440893"/>
                  <a:pt x="3156857" y="513693"/>
                  <a:pt x="3156857" y="513693"/>
                </a:cubicBezTo>
                <a:cubicBezTo>
                  <a:pt x="3167743" y="506436"/>
                  <a:pt x="3178156" y="498413"/>
                  <a:pt x="3189515" y="491922"/>
                </a:cubicBezTo>
                <a:cubicBezTo>
                  <a:pt x="3223392" y="472564"/>
                  <a:pt x="3236783" y="472489"/>
                  <a:pt x="3265715" y="448379"/>
                </a:cubicBezTo>
                <a:cubicBezTo>
                  <a:pt x="3277542" y="438524"/>
                  <a:pt x="3286056" y="424959"/>
                  <a:pt x="3298372" y="415722"/>
                </a:cubicBezTo>
                <a:cubicBezTo>
                  <a:pt x="3315298" y="403027"/>
                  <a:pt x="3336425" y="396463"/>
                  <a:pt x="3352800" y="383065"/>
                </a:cubicBezTo>
                <a:cubicBezTo>
                  <a:pt x="3376630" y="363568"/>
                  <a:pt x="3392497" y="334830"/>
                  <a:pt x="3418115" y="317751"/>
                </a:cubicBezTo>
                <a:cubicBezTo>
                  <a:pt x="3429001" y="310494"/>
                  <a:pt x="3440126" y="303583"/>
                  <a:pt x="3450772" y="295979"/>
                </a:cubicBezTo>
                <a:cubicBezTo>
                  <a:pt x="3465535" y="285434"/>
                  <a:pt x="3478563" y="272323"/>
                  <a:pt x="3494315" y="263322"/>
                </a:cubicBezTo>
                <a:cubicBezTo>
                  <a:pt x="3504278" y="257629"/>
                  <a:pt x="3516086" y="256065"/>
                  <a:pt x="3526972" y="252436"/>
                </a:cubicBezTo>
                <a:cubicBezTo>
                  <a:pt x="3558959" y="220449"/>
                  <a:pt x="3566698" y="207017"/>
                  <a:pt x="3603172" y="187122"/>
                </a:cubicBezTo>
                <a:cubicBezTo>
                  <a:pt x="3631664" y="171581"/>
                  <a:pt x="3661229" y="158093"/>
                  <a:pt x="3690257" y="143579"/>
                </a:cubicBezTo>
                <a:cubicBezTo>
                  <a:pt x="3700520" y="138447"/>
                  <a:pt x="3712652" y="137825"/>
                  <a:pt x="3722915" y="132693"/>
                </a:cubicBezTo>
                <a:cubicBezTo>
                  <a:pt x="3798092" y="95105"/>
                  <a:pt x="3708491" y="122692"/>
                  <a:pt x="3799115" y="100036"/>
                </a:cubicBezTo>
                <a:cubicBezTo>
                  <a:pt x="3889462" y="45828"/>
                  <a:pt x="3815720" y="80498"/>
                  <a:pt x="3929743" y="56493"/>
                </a:cubicBezTo>
                <a:cubicBezTo>
                  <a:pt x="3973663" y="47247"/>
                  <a:pt x="4060372" y="23836"/>
                  <a:pt x="4060372" y="23836"/>
                </a:cubicBezTo>
                <a:cubicBezTo>
                  <a:pt x="4172858" y="27465"/>
                  <a:pt x="4285468" y="28301"/>
                  <a:pt x="4397829" y="34722"/>
                </a:cubicBezTo>
                <a:cubicBezTo>
                  <a:pt x="4427243" y="36403"/>
                  <a:pt x="4452378" y="48134"/>
                  <a:pt x="4474029" y="67379"/>
                </a:cubicBezTo>
                <a:cubicBezTo>
                  <a:pt x="4610124" y="188352"/>
                  <a:pt x="4496118" y="87355"/>
                  <a:pt x="4561115" y="165351"/>
                </a:cubicBezTo>
                <a:cubicBezTo>
                  <a:pt x="4646380" y="267669"/>
                  <a:pt x="4527263" y="98245"/>
                  <a:pt x="4637315" y="263322"/>
                </a:cubicBezTo>
                <a:cubicBezTo>
                  <a:pt x="4644572" y="274208"/>
                  <a:pt x="4654949" y="283568"/>
                  <a:pt x="4659086" y="295979"/>
                </a:cubicBezTo>
                <a:cubicBezTo>
                  <a:pt x="4673218" y="338372"/>
                  <a:pt x="4661858" y="320522"/>
                  <a:pt x="4691743" y="350408"/>
                </a:cubicBezTo>
                <a:cubicBezTo>
                  <a:pt x="4695372" y="368551"/>
                  <a:pt x="4698141" y="386886"/>
                  <a:pt x="4702629" y="404836"/>
                </a:cubicBezTo>
                <a:cubicBezTo>
                  <a:pt x="4705412" y="415968"/>
                  <a:pt x="4713515" y="426018"/>
                  <a:pt x="4713515" y="437493"/>
                </a:cubicBezTo>
                <a:cubicBezTo>
                  <a:pt x="4713515" y="506531"/>
                  <a:pt x="4708362" y="575522"/>
                  <a:pt x="4702629" y="644322"/>
                </a:cubicBezTo>
                <a:cubicBezTo>
                  <a:pt x="4701092" y="662760"/>
                  <a:pt x="4678660" y="685668"/>
                  <a:pt x="4691743" y="698751"/>
                </a:cubicBezTo>
                <a:cubicBezTo>
                  <a:pt x="4702629" y="709637"/>
                  <a:pt x="4711873" y="675041"/>
                  <a:pt x="4724400" y="666093"/>
                </a:cubicBezTo>
                <a:cubicBezTo>
                  <a:pt x="4759452" y="641056"/>
                  <a:pt x="4780581" y="641794"/>
                  <a:pt x="4822372" y="633436"/>
                </a:cubicBezTo>
                <a:cubicBezTo>
                  <a:pt x="4836886" y="622550"/>
                  <a:pt x="4849687" y="608893"/>
                  <a:pt x="4865915" y="600779"/>
                </a:cubicBezTo>
                <a:cubicBezTo>
                  <a:pt x="4886441" y="590516"/>
                  <a:pt x="4909922" y="587531"/>
                  <a:pt x="4931229" y="579008"/>
                </a:cubicBezTo>
                <a:cubicBezTo>
                  <a:pt x="4949372" y="571751"/>
                  <a:pt x="4968180" y="565975"/>
                  <a:pt x="4985657" y="557236"/>
                </a:cubicBezTo>
                <a:cubicBezTo>
                  <a:pt x="4997359" y="551385"/>
                  <a:pt x="5006613" y="541316"/>
                  <a:pt x="5018315" y="535465"/>
                </a:cubicBezTo>
                <a:cubicBezTo>
                  <a:pt x="5035792" y="526726"/>
                  <a:pt x="5054887" y="521629"/>
                  <a:pt x="5072743" y="513693"/>
                </a:cubicBezTo>
                <a:cubicBezTo>
                  <a:pt x="5087572" y="507102"/>
                  <a:pt x="5101371" y="498314"/>
                  <a:pt x="5116286" y="491922"/>
                </a:cubicBezTo>
                <a:cubicBezTo>
                  <a:pt x="5228407" y="443870"/>
                  <a:pt x="5048072" y="531470"/>
                  <a:pt x="5192486" y="459265"/>
                </a:cubicBezTo>
                <a:cubicBezTo>
                  <a:pt x="5277395" y="374356"/>
                  <a:pt x="5168390" y="476477"/>
                  <a:pt x="5268686" y="404836"/>
                </a:cubicBezTo>
                <a:cubicBezTo>
                  <a:pt x="5281213" y="395888"/>
                  <a:pt x="5288355" y="380444"/>
                  <a:pt x="5301343" y="372179"/>
                </a:cubicBezTo>
                <a:cubicBezTo>
                  <a:pt x="5328724" y="354755"/>
                  <a:pt x="5360599" y="345334"/>
                  <a:pt x="5388429" y="328636"/>
                </a:cubicBezTo>
                <a:cubicBezTo>
                  <a:pt x="5406572" y="317750"/>
                  <a:pt x="5423933" y="305441"/>
                  <a:pt x="5442857" y="295979"/>
                </a:cubicBezTo>
                <a:cubicBezTo>
                  <a:pt x="5453120" y="290847"/>
                  <a:pt x="5465252" y="290225"/>
                  <a:pt x="5475515" y="285093"/>
                </a:cubicBezTo>
                <a:cubicBezTo>
                  <a:pt x="5494439" y="275631"/>
                  <a:pt x="5512093" y="263795"/>
                  <a:pt x="5529943" y="252436"/>
                </a:cubicBezTo>
                <a:cubicBezTo>
                  <a:pt x="5552018" y="238388"/>
                  <a:pt x="5571207" y="219200"/>
                  <a:pt x="5595257" y="208893"/>
                </a:cubicBezTo>
                <a:cubicBezTo>
                  <a:pt x="5637246" y="190898"/>
                  <a:pt x="5712737" y="182780"/>
                  <a:pt x="5758543" y="176236"/>
                </a:cubicBezTo>
                <a:cubicBezTo>
                  <a:pt x="5764112" y="176855"/>
                  <a:pt x="5886680" y="187610"/>
                  <a:pt x="5910943" y="198008"/>
                </a:cubicBezTo>
                <a:cubicBezTo>
                  <a:pt x="5920376" y="202051"/>
                  <a:pt x="5923679" y="214913"/>
                  <a:pt x="5932715" y="219779"/>
                </a:cubicBezTo>
                <a:cubicBezTo>
                  <a:pt x="5971318" y="240565"/>
                  <a:pt x="6013771" y="253575"/>
                  <a:pt x="6052457" y="274208"/>
                </a:cubicBezTo>
                <a:cubicBezTo>
                  <a:pt x="6150417" y="326454"/>
                  <a:pt x="6043395" y="293713"/>
                  <a:pt x="6139543" y="317751"/>
                </a:cubicBezTo>
                <a:cubicBezTo>
                  <a:pt x="6158237" y="331771"/>
                  <a:pt x="6193456" y="359444"/>
                  <a:pt x="6215743" y="372179"/>
                </a:cubicBezTo>
                <a:cubicBezTo>
                  <a:pt x="6229832" y="380230"/>
                  <a:pt x="6246614" y="383814"/>
                  <a:pt x="6259286" y="393951"/>
                </a:cubicBezTo>
                <a:cubicBezTo>
                  <a:pt x="6306577" y="431784"/>
                  <a:pt x="6331425" y="462029"/>
                  <a:pt x="6357257" y="513693"/>
                </a:cubicBezTo>
                <a:cubicBezTo>
                  <a:pt x="6362389" y="523956"/>
                  <a:pt x="6364514" y="535465"/>
                  <a:pt x="6368143" y="546351"/>
                </a:cubicBezTo>
                <a:cubicBezTo>
                  <a:pt x="6371772" y="622551"/>
                  <a:pt x="6360527" y="700942"/>
                  <a:pt x="6379029" y="774951"/>
                </a:cubicBezTo>
                <a:cubicBezTo>
                  <a:pt x="6382658" y="789465"/>
                  <a:pt x="6408821" y="769959"/>
                  <a:pt x="6422572" y="764065"/>
                </a:cubicBezTo>
                <a:cubicBezTo>
                  <a:pt x="6570256" y="700770"/>
                  <a:pt x="6350307" y="777265"/>
                  <a:pt x="6487886" y="731408"/>
                </a:cubicBezTo>
                <a:cubicBezTo>
                  <a:pt x="6583293" y="636001"/>
                  <a:pt x="6462268" y="752757"/>
                  <a:pt x="6553200" y="676979"/>
                </a:cubicBezTo>
                <a:cubicBezTo>
                  <a:pt x="6565026" y="667124"/>
                  <a:pt x="6574271" y="654459"/>
                  <a:pt x="6585857" y="644322"/>
                </a:cubicBezTo>
                <a:cubicBezTo>
                  <a:pt x="6603343" y="629022"/>
                  <a:pt x="6622143" y="615293"/>
                  <a:pt x="6640286" y="600779"/>
                </a:cubicBezTo>
                <a:cubicBezTo>
                  <a:pt x="6643915" y="589893"/>
                  <a:pt x="6646040" y="578385"/>
                  <a:pt x="6651172" y="568122"/>
                </a:cubicBezTo>
                <a:cubicBezTo>
                  <a:pt x="6690444" y="489578"/>
                  <a:pt x="6656549" y="587336"/>
                  <a:pt x="6694715" y="491922"/>
                </a:cubicBezTo>
                <a:cubicBezTo>
                  <a:pt x="6703238" y="470614"/>
                  <a:pt x="6709229" y="448379"/>
                  <a:pt x="6716486" y="426608"/>
                </a:cubicBezTo>
                <a:cubicBezTo>
                  <a:pt x="6712857" y="346779"/>
                  <a:pt x="6711972" y="266779"/>
                  <a:pt x="6705600" y="187122"/>
                </a:cubicBezTo>
                <a:cubicBezTo>
                  <a:pt x="6704685" y="175684"/>
                  <a:pt x="6697867" y="165498"/>
                  <a:pt x="6694715" y="154465"/>
                </a:cubicBezTo>
                <a:cubicBezTo>
                  <a:pt x="6690605" y="140080"/>
                  <a:pt x="6687458" y="125436"/>
                  <a:pt x="6683829" y="110922"/>
                </a:cubicBezTo>
                <a:cubicBezTo>
                  <a:pt x="6687458" y="92779"/>
                  <a:pt x="6685535" y="72557"/>
                  <a:pt x="6694715" y="56493"/>
                </a:cubicBezTo>
                <a:cubicBezTo>
                  <a:pt x="6701206" y="45134"/>
                  <a:pt x="6714960" y="38859"/>
                  <a:pt x="6727372" y="34722"/>
                </a:cubicBezTo>
                <a:cubicBezTo>
                  <a:pt x="6748311" y="27742"/>
                  <a:pt x="6770970" y="27784"/>
                  <a:pt x="6792686" y="23836"/>
                </a:cubicBezTo>
                <a:cubicBezTo>
                  <a:pt x="6810890" y="20526"/>
                  <a:pt x="6828972" y="16579"/>
                  <a:pt x="6847115" y="12951"/>
                </a:cubicBezTo>
                <a:lnTo>
                  <a:pt x="7075715" y="23836"/>
                </a:lnTo>
                <a:cubicBezTo>
                  <a:pt x="7113937" y="32755"/>
                  <a:pt x="7141029" y="67379"/>
                  <a:pt x="7173686" y="89151"/>
                </a:cubicBezTo>
                <a:cubicBezTo>
                  <a:pt x="7201967" y="108005"/>
                  <a:pt x="7222880" y="121073"/>
                  <a:pt x="7249886" y="143579"/>
                </a:cubicBezTo>
                <a:cubicBezTo>
                  <a:pt x="7257770" y="150149"/>
                  <a:pt x="7262856" y="160071"/>
                  <a:pt x="7271657" y="165351"/>
                </a:cubicBezTo>
                <a:cubicBezTo>
                  <a:pt x="7281497" y="171255"/>
                  <a:pt x="7293429" y="172608"/>
                  <a:pt x="7304315" y="176236"/>
                </a:cubicBezTo>
                <a:cubicBezTo>
                  <a:pt x="7311572" y="190750"/>
                  <a:pt x="7318035" y="205690"/>
                  <a:pt x="7326086" y="219779"/>
                </a:cubicBezTo>
                <a:cubicBezTo>
                  <a:pt x="7332577" y="231138"/>
                  <a:pt x="7342006" y="240734"/>
                  <a:pt x="7347857" y="252436"/>
                </a:cubicBezTo>
                <a:cubicBezTo>
                  <a:pt x="7352989" y="262699"/>
                  <a:pt x="7354223" y="274546"/>
                  <a:pt x="7358743" y="285093"/>
                </a:cubicBezTo>
                <a:cubicBezTo>
                  <a:pt x="7365136" y="300008"/>
                  <a:pt x="7374123" y="313720"/>
                  <a:pt x="7380515" y="328636"/>
                </a:cubicBezTo>
                <a:cubicBezTo>
                  <a:pt x="7420794" y="422620"/>
                  <a:pt x="7351187" y="279456"/>
                  <a:pt x="7402286" y="415722"/>
                </a:cubicBezTo>
                <a:cubicBezTo>
                  <a:pt x="7406880" y="427972"/>
                  <a:pt x="7418744" y="436424"/>
                  <a:pt x="7424057" y="448379"/>
                </a:cubicBezTo>
                <a:cubicBezTo>
                  <a:pt x="7464084" y="538440"/>
                  <a:pt x="7422889" y="490752"/>
                  <a:pt x="7467600" y="535465"/>
                </a:cubicBezTo>
                <a:cubicBezTo>
                  <a:pt x="7491233" y="452752"/>
                  <a:pt x="7482005" y="467328"/>
                  <a:pt x="7522029" y="393951"/>
                </a:cubicBezTo>
                <a:cubicBezTo>
                  <a:pt x="7532161" y="375376"/>
                  <a:pt x="7542950" y="357127"/>
                  <a:pt x="7554686" y="339522"/>
                </a:cubicBezTo>
                <a:cubicBezTo>
                  <a:pt x="7564750" y="324426"/>
                  <a:pt x="7578201" y="311650"/>
                  <a:pt x="7587343" y="295979"/>
                </a:cubicBezTo>
                <a:cubicBezTo>
                  <a:pt x="7603696" y="267945"/>
                  <a:pt x="7611797" y="235141"/>
                  <a:pt x="7630886" y="208893"/>
                </a:cubicBezTo>
                <a:cubicBezTo>
                  <a:pt x="7641557" y="194220"/>
                  <a:pt x="7660943" y="188373"/>
                  <a:pt x="7674429" y="176236"/>
                </a:cubicBezTo>
                <a:cubicBezTo>
                  <a:pt x="7697315" y="155639"/>
                  <a:pt x="7717972" y="132693"/>
                  <a:pt x="7739743" y="110922"/>
                </a:cubicBezTo>
                <a:cubicBezTo>
                  <a:pt x="7763460" y="87205"/>
                  <a:pt x="7767403" y="78676"/>
                  <a:pt x="7805057" y="67379"/>
                </a:cubicBezTo>
                <a:cubicBezTo>
                  <a:pt x="7826198" y="61037"/>
                  <a:pt x="7848600" y="60122"/>
                  <a:pt x="7870372" y="56493"/>
                </a:cubicBezTo>
                <a:cubicBezTo>
                  <a:pt x="8057484" y="-37061"/>
                  <a:pt x="7956949" y="4741"/>
                  <a:pt x="8414657" y="45608"/>
                </a:cubicBezTo>
                <a:cubicBezTo>
                  <a:pt x="8453583" y="49084"/>
                  <a:pt x="8523515" y="89151"/>
                  <a:pt x="8523515" y="89151"/>
                </a:cubicBezTo>
                <a:cubicBezTo>
                  <a:pt x="8616459" y="182095"/>
                  <a:pt x="8513376" y="76383"/>
                  <a:pt x="8621486" y="198008"/>
                </a:cubicBezTo>
                <a:cubicBezTo>
                  <a:pt x="8631714" y="209514"/>
                  <a:pt x="8645604" y="217856"/>
                  <a:pt x="8654143" y="230665"/>
                </a:cubicBezTo>
                <a:cubicBezTo>
                  <a:pt x="8667645" y="250918"/>
                  <a:pt x="8672841" y="276038"/>
                  <a:pt x="8686800" y="295979"/>
                </a:cubicBezTo>
                <a:cubicBezTo>
                  <a:pt x="8698571" y="312795"/>
                  <a:pt x="8719464" y="322116"/>
                  <a:pt x="8730343" y="339522"/>
                </a:cubicBezTo>
                <a:cubicBezTo>
                  <a:pt x="8756145" y="380805"/>
                  <a:pt x="8780262" y="423967"/>
                  <a:pt x="8795657" y="470151"/>
                </a:cubicBezTo>
                <a:cubicBezTo>
                  <a:pt x="8812722" y="521346"/>
                  <a:pt x="8802281" y="492154"/>
                  <a:pt x="8828315" y="557236"/>
                </a:cubicBezTo>
                <a:cubicBezTo>
                  <a:pt x="8842829" y="546350"/>
                  <a:pt x="8859028" y="537408"/>
                  <a:pt x="8871857" y="524579"/>
                </a:cubicBezTo>
                <a:cubicBezTo>
                  <a:pt x="8980396" y="416040"/>
                  <a:pt x="8759543" y="547267"/>
                  <a:pt x="9035143" y="350408"/>
                </a:cubicBezTo>
                <a:cubicBezTo>
                  <a:pt x="9173323" y="251707"/>
                  <a:pt x="9047689" y="333249"/>
                  <a:pt x="9187543" y="263322"/>
                </a:cubicBezTo>
                <a:cubicBezTo>
                  <a:pt x="9216647" y="248770"/>
                  <a:pt x="9294348" y="198692"/>
                  <a:pt x="9329057" y="187122"/>
                </a:cubicBezTo>
                <a:cubicBezTo>
                  <a:pt x="9349996" y="180142"/>
                  <a:pt x="9372678" y="180304"/>
                  <a:pt x="9394372" y="176236"/>
                </a:cubicBezTo>
                <a:cubicBezTo>
                  <a:pt x="9564276" y="144379"/>
                  <a:pt x="9444861" y="159329"/>
                  <a:pt x="9633857" y="143579"/>
                </a:cubicBezTo>
                <a:lnTo>
                  <a:pt x="9960429" y="154465"/>
                </a:lnTo>
                <a:cubicBezTo>
                  <a:pt x="9983310" y="158503"/>
                  <a:pt x="9990032" y="190306"/>
                  <a:pt x="10003972" y="208893"/>
                </a:cubicBezTo>
                <a:cubicBezTo>
                  <a:pt x="10049442" y="269520"/>
                  <a:pt x="9998653" y="214461"/>
                  <a:pt x="10058400" y="274208"/>
                </a:cubicBezTo>
                <a:cubicBezTo>
                  <a:pt x="10062029" y="288722"/>
                  <a:pt x="10064555" y="303558"/>
                  <a:pt x="10069286" y="317751"/>
                </a:cubicBezTo>
                <a:cubicBezTo>
                  <a:pt x="10075465" y="336288"/>
                  <a:pt x="10086125" y="353272"/>
                  <a:pt x="10091057" y="372179"/>
                </a:cubicBezTo>
                <a:cubicBezTo>
                  <a:pt x="10107946" y="436920"/>
                  <a:pt x="10120086" y="502808"/>
                  <a:pt x="10134600" y="568122"/>
                </a:cubicBezTo>
                <a:cubicBezTo>
                  <a:pt x="10200257" y="524351"/>
                  <a:pt x="10150443" y="552966"/>
                  <a:pt x="10276115" y="513693"/>
                </a:cubicBezTo>
                <a:cubicBezTo>
                  <a:pt x="10298019" y="506848"/>
                  <a:pt x="10319104" y="497237"/>
                  <a:pt x="10341429" y="491922"/>
                </a:cubicBezTo>
                <a:cubicBezTo>
                  <a:pt x="10585770" y="433746"/>
                  <a:pt x="10437627" y="481628"/>
                  <a:pt x="10537372" y="448379"/>
                </a:cubicBezTo>
                <a:cubicBezTo>
                  <a:pt x="10617200" y="452008"/>
                  <a:pt x="10697749" y="447964"/>
                  <a:pt x="10776857" y="459265"/>
                </a:cubicBezTo>
                <a:cubicBezTo>
                  <a:pt x="10822796" y="465828"/>
                  <a:pt x="10838622" y="495590"/>
                  <a:pt x="10874829" y="513693"/>
                </a:cubicBezTo>
                <a:cubicBezTo>
                  <a:pt x="10885092" y="518825"/>
                  <a:pt x="10896600" y="520950"/>
                  <a:pt x="10907486" y="524579"/>
                </a:cubicBezTo>
                <a:cubicBezTo>
                  <a:pt x="10929257" y="542722"/>
                  <a:pt x="10952761" y="558969"/>
                  <a:pt x="10972800" y="579008"/>
                </a:cubicBezTo>
                <a:cubicBezTo>
                  <a:pt x="10982051" y="588259"/>
                  <a:pt x="10987638" y="600571"/>
                  <a:pt x="10994572" y="611665"/>
                </a:cubicBezTo>
                <a:cubicBezTo>
                  <a:pt x="11014492" y="643536"/>
                  <a:pt x="11046829" y="697133"/>
                  <a:pt x="11059886" y="731408"/>
                </a:cubicBezTo>
                <a:cubicBezTo>
                  <a:pt x="11080310" y="785022"/>
                  <a:pt x="11114315" y="894693"/>
                  <a:pt x="11114315" y="894693"/>
                </a:cubicBezTo>
                <a:cubicBezTo>
                  <a:pt x="11110686" y="963636"/>
                  <a:pt x="11118729" y="1034200"/>
                  <a:pt x="11103429" y="1101522"/>
                </a:cubicBezTo>
                <a:cubicBezTo>
                  <a:pt x="11102558" y="1105356"/>
                  <a:pt x="11036663" y="1150560"/>
                  <a:pt x="11027229" y="1155951"/>
                </a:cubicBezTo>
                <a:cubicBezTo>
                  <a:pt x="10927333" y="1213035"/>
                  <a:pt x="11039047" y="1147398"/>
                  <a:pt x="10940143" y="1188608"/>
                </a:cubicBezTo>
                <a:cubicBezTo>
                  <a:pt x="10874285" y="1216049"/>
                  <a:pt x="10866787" y="1222998"/>
                  <a:pt x="10820400" y="1253922"/>
                </a:cubicBezTo>
                <a:cubicBezTo>
                  <a:pt x="10827657" y="1261179"/>
                  <a:pt x="10834158" y="1269282"/>
                  <a:pt x="10842172" y="1275693"/>
                </a:cubicBezTo>
                <a:cubicBezTo>
                  <a:pt x="10852388" y="1283866"/>
                  <a:pt x="10866656" y="1287249"/>
                  <a:pt x="10874829" y="1297465"/>
                </a:cubicBezTo>
                <a:cubicBezTo>
                  <a:pt x="10881997" y="1306425"/>
                  <a:pt x="10880907" y="1319704"/>
                  <a:pt x="10885715" y="1330122"/>
                </a:cubicBezTo>
                <a:cubicBezTo>
                  <a:pt x="10902716" y="1366957"/>
                  <a:pt x="10927314" y="1400492"/>
                  <a:pt x="10940143" y="1438979"/>
                </a:cubicBezTo>
                <a:cubicBezTo>
                  <a:pt x="10991883" y="1594193"/>
                  <a:pt x="10939897" y="1432674"/>
                  <a:pt x="10972800" y="1547836"/>
                </a:cubicBezTo>
                <a:cubicBezTo>
                  <a:pt x="10983957" y="1586887"/>
                  <a:pt x="10986718" y="1579530"/>
                  <a:pt x="10994572" y="1624036"/>
                </a:cubicBezTo>
                <a:cubicBezTo>
                  <a:pt x="11002866" y="1671036"/>
                  <a:pt x="11009086" y="1718379"/>
                  <a:pt x="11016343" y="1765551"/>
                </a:cubicBezTo>
                <a:cubicBezTo>
                  <a:pt x="11012714" y="1838122"/>
                  <a:pt x="11031935" y="1915599"/>
                  <a:pt x="11005457" y="1983265"/>
                </a:cubicBezTo>
                <a:cubicBezTo>
                  <a:pt x="10994160" y="2012136"/>
                  <a:pt x="10949267" y="2013347"/>
                  <a:pt x="10918372" y="2015922"/>
                </a:cubicBezTo>
                <a:cubicBezTo>
                  <a:pt x="10860402" y="2020753"/>
                  <a:pt x="10802257" y="2008665"/>
                  <a:pt x="10744200" y="2005036"/>
                </a:cubicBezTo>
                <a:cubicBezTo>
                  <a:pt x="10700657" y="1990522"/>
                  <a:pt x="10589246" y="1922571"/>
                  <a:pt x="10613572" y="1961493"/>
                </a:cubicBezTo>
                <a:cubicBezTo>
                  <a:pt x="10652792" y="2024247"/>
                  <a:pt x="10672678" y="2049940"/>
                  <a:pt x="10700657" y="2113893"/>
                </a:cubicBezTo>
                <a:cubicBezTo>
                  <a:pt x="10716321" y="2149698"/>
                  <a:pt x="10725366" y="2188507"/>
                  <a:pt x="10744200" y="2222751"/>
                </a:cubicBezTo>
                <a:cubicBezTo>
                  <a:pt x="10765545" y="2261561"/>
                  <a:pt x="10796261" y="2294471"/>
                  <a:pt x="10820400" y="2331608"/>
                </a:cubicBezTo>
                <a:cubicBezTo>
                  <a:pt x="10843462" y="2367088"/>
                  <a:pt x="10862832" y="2404870"/>
                  <a:pt x="10885715" y="2440465"/>
                </a:cubicBezTo>
                <a:cubicBezTo>
                  <a:pt x="10896810" y="2457725"/>
                  <a:pt x="10929517" y="2495413"/>
                  <a:pt x="10940143" y="2516665"/>
                </a:cubicBezTo>
                <a:cubicBezTo>
                  <a:pt x="10945275" y="2526928"/>
                  <a:pt x="10947400" y="2538436"/>
                  <a:pt x="10951029" y="2549322"/>
                </a:cubicBezTo>
                <a:cubicBezTo>
                  <a:pt x="10947400" y="2563836"/>
                  <a:pt x="10946283" y="2579222"/>
                  <a:pt x="10940143" y="2592865"/>
                </a:cubicBezTo>
                <a:cubicBezTo>
                  <a:pt x="10913506" y="2652058"/>
                  <a:pt x="10884996" y="2710528"/>
                  <a:pt x="10853057" y="2767036"/>
                </a:cubicBezTo>
                <a:cubicBezTo>
                  <a:pt x="10820433" y="2824755"/>
                  <a:pt x="10760642" y="2889406"/>
                  <a:pt x="10711543" y="2930322"/>
                </a:cubicBezTo>
                <a:cubicBezTo>
                  <a:pt x="10689772" y="2948465"/>
                  <a:pt x="10667557" y="2966089"/>
                  <a:pt x="10646229" y="2984751"/>
                </a:cubicBezTo>
                <a:cubicBezTo>
                  <a:pt x="10638505" y="2991509"/>
                  <a:pt x="10633637" y="3001932"/>
                  <a:pt x="10624457" y="3006522"/>
                </a:cubicBezTo>
                <a:cubicBezTo>
                  <a:pt x="10611076" y="3013213"/>
                  <a:pt x="10595429" y="3013779"/>
                  <a:pt x="10580915" y="3017408"/>
                </a:cubicBezTo>
                <a:cubicBezTo>
                  <a:pt x="10562772" y="3028294"/>
                  <a:pt x="10546370" y="3042834"/>
                  <a:pt x="10526486" y="3050065"/>
                </a:cubicBezTo>
                <a:cubicBezTo>
                  <a:pt x="10459089" y="3074573"/>
                  <a:pt x="10318395" y="3052552"/>
                  <a:pt x="10276115" y="3050065"/>
                </a:cubicBezTo>
                <a:cubicBezTo>
                  <a:pt x="10166218" y="3013432"/>
                  <a:pt x="10159439" y="3013502"/>
                  <a:pt x="10014857" y="2941208"/>
                </a:cubicBezTo>
                <a:cubicBezTo>
                  <a:pt x="10000343" y="2933951"/>
                  <a:pt x="9985500" y="2927317"/>
                  <a:pt x="9971315" y="2919436"/>
                </a:cubicBezTo>
                <a:cubicBezTo>
                  <a:pt x="9952820" y="2909161"/>
                  <a:pt x="9935382" y="2897054"/>
                  <a:pt x="9916886" y="2886779"/>
                </a:cubicBezTo>
                <a:cubicBezTo>
                  <a:pt x="9902701" y="2878898"/>
                  <a:pt x="9887528" y="2872889"/>
                  <a:pt x="9873343" y="2865008"/>
                </a:cubicBezTo>
                <a:cubicBezTo>
                  <a:pt x="9830467" y="2841188"/>
                  <a:pt x="9762666" y="2797872"/>
                  <a:pt x="9731829" y="2767036"/>
                </a:cubicBezTo>
                <a:cubicBezTo>
                  <a:pt x="9701943" y="2737151"/>
                  <a:pt x="9719793" y="2748511"/>
                  <a:pt x="9677400" y="2734379"/>
                </a:cubicBezTo>
                <a:cubicBezTo>
                  <a:pt x="9666514" y="2719865"/>
                  <a:pt x="9654807" y="2705932"/>
                  <a:pt x="9644743" y="2690836"/>
                </a:cubicBezTo>
                <a:cubicBezTo>
                  <a:pt x="9633007" y="2673232"/>
                  <a:pt x="9625076" y="2653109"/>
                  <a:pt x="9612086" y="2636408"/>
                </a:cubicBezTo>
                <a:cubicBezTo>
                  <a:pt x="9599484" y="2620205"/>
                  <a:pt x="9580859" y="2609286"/>
                  <a:pt x="9568543" y="2592865"/>
                </a:cubicBezTo>
                <a:cubicBezTo>
                  <a:pt x="9526150" y="2536340"/>
                  <a:pt x="9544000" y="2565550"/>
                  <a:pt x="9514115" y="2505779"/>
                </a:cubicBezTo>
                <a:cubicBezTo>
                  <a:pt x="9502809" y="2539696"/>
                  <a:pt x="9496722" y="2553456"/>
                  <a:pt x="9492343" y="2592865"/>
                </a:cubicBezTo>
                <a:cubicBezTo>
                  <a:pt x="9487118" y="2639886"/>
                  <a:pt x="9489679" y="2687788"/>
                  <a:pt x="9481457" y="2734379"/>
                </a:cubicBezTo>
                <a:cubicBezTo>
                  <a:pt x="9478637" y="2750360"/>
                  <a:pt x="9465384" y="2762728"/>
                  <a:pt x="9459686" y="2777922"/>
                </a:cubicBezTo>
                <a:cubicBezTo>
                  <a:pt x="9454433" y="2791930"/>
                  <a:pt x="9455491" y="2808083"/>
                  <a:pt x="9448800" y="2821465"/>
                </a:cubicBezTo>
                <a:cubicBezTo>
                  <a:pt x="9440686" y="2837692"/>
                  <a:pt x="9426688" y="2850244"/>
                  <a:pt x="9416143" y="2865008"/>
                </a:cubicBezTo>
                <a:cubicBezTo>
                  <a:pt x="9375547" y="2921842"/>
                  <a:pt x="9412567" y="2875817"/>
                  <a:pt x="9361715" y="2952093"/>
                </a:cubicBezTo>
                <a:cubicBezTo>
                  <a:pt x="9303689" y="3039131"/>
                  <a:pt x="9352753" y="2962847"/>
                  <a:pt x="9307286" y="3017408"/>
                </a:cubicBezTo>
                <a:cubicBezTo>
                  <a:pt x="9279108" y="3051222"/>
                  <a:pt x="9280834" y="3065450"/>
                  <a:pt x="9241972" y="3082722"/>
                </a:cubicBezTo>
                <a:cubicBezTo>
                  <a:pt x="9221001" y="3092042"/>
                  <a:pt x="9176657" y="3104493"/>
                  <a:pt x="9176657" y="3104493"/>
                </a:cubicBezTo>
                <a:lnTo>
                  <a:pt x="8969829" y="3082722"/>
                </a:lnTo>
                <a:cubicBezTo>
                  <a:pt x="8951470" y="3080427"/>
                  <a:pt x="8932479" y="3078952"/>
                  <a:pt x="8915400" y="3071836"/>
                </a:cubicBezTo>
                <a:cubicBezTo>
                  <a:pt x="8888396" y="3060584"/>
                  <a:pt x="8865366" y="3041376"/>
                  <a:pt x="8839200" y="3028293"/>
                </a:cubicBezTo>
                <a:cubicBezTo>
                  <a:pt x="8829216" y="3023301"/>
                  <a:pt x="8770954" y="3000346"/>
                  <a:pt x="8752115" y="2995636"/>
                </a:cubicBezTo>
                <a:cubicBezTo>
                  <a:pt x="8734165" y="2991149"/>
                  <a:pt x="8715829" y="2988379"/>
                  <a:pt x="8697686" y="2984751"/>
                </a:cubicBezTo>
                <a:cubicBezTo>
                  <a:pt x="8686800" y="2973865"/>
                  <a:pt x="8677181" y="2961545"/>
                  <a:pt x="8665029" y="2952093"/>
                </a:cubicBezTo>
                <a:cubicBezTo>
                  <a:pt x="8623449" y="2919753"/>
                  <a:pt x="8596716" y="2915438"/>
                  <a:pt x="8567057" y="2875893"/>
                </a:cubicBezTo>
                <a:cubicBezTo>
                  <a:pt x="8491176" y="2774719"/>
                  <a:pt x="8567766" y="2854833"/>
                  <a:pt x="8512629" y="2799693"/>
                </a:cubicBezTo>
                <a:cubicBezTo>
                  <a:pt x="8478640" y="2697730"/>
                  <a:pt x="8534321" y="2848539"/>
                  <a:pt x="8469086" y="2734379"/>
                </a:cubicBezTo>
                <a:cubicBezTo>
                  <a:pt x="8461663" y="2721389"/>
                  <a:pt x="8462499" y="2705166"/>
                  <a:pt x="8458200" y="2690836"/>
                </a:cubicBezTo>
                <a:cubicBezTo>
                  <a:pt x="8437002" y="2620175"/>
                  <a:pt x="8446474" y="2640589"/>
                  <a:pt x="8414657" y="2592865"/>
                </a:cubicBezTo>
                <a:cubicBezTo>
                  <a:pt x="8411029" y="2581979"/>
                  <a:pt x="8415246" y="2560208"/>
                  <a:pt x="8403772" y="2560208"/>
                </a:cubicBezTo>
                <a:cubicBezTo>
                  <a:pt x="8384317" y="2560208"/>
                  <a:pt x="8340329" y="2645109"/>
                  <a:pt x="8338457" y="2647293"/>
                </a:cubicBezTo>
                <a:cubicBezTo>
                  <a:pt x="8338450" y="2647301"/>
                  <a:pt x="8223153" y="2762598"/>
                  <a:pt x="8196943" y="2788808"/>
                </a:cubicBezTo>
                <a:lnTo>
                  <a:pt x="8109857" y="2875893"/>
                </a:lnTo>
                <a:cubicBezTo>
                  <a:pt x="8098971" y="2886779"/>
                  <a:pt x="8089516" y="2899314"/>
                  <a:pt x="8077200" y="2908551"/>
                </a:cubicBezTo>
                <a:cubicBezTo>
                  <a:pt x="8048172" y="2930322"/>
                  <a:pt x="8015773" y="2948208"/>
                  <a:pt x="7990115" y="2973865"/>
                </a:cubicBezTo>
                <a:cubicBezTo>
                  <a:pt x="7979229" y="2984751"/>
                  <a:pt x="7970915" y="2999046"/>
                  <a:pt x="7957457" y="3006522"/>
                </a:cubicBezTo>
                <a:cubicBezTo>
                  <a:pt x="7937396" y="3017667"/>
                  <a:pt x="7911821" y="3016486"/>
                  <a:pt x="7892143" y="3028293"/>
                </a:cubicBezTo>
                <a:cubicBezTo>
                  <a:pt x="7860814" y="3047091"/>
                  <a:pt x="7828251" y="3068522"/>
                  <a:pt x="7794172" y="3082722"/>
                </a:cubicBezTo>
                <a:cubicBezTo>
                  <a:pt x="7765554" y="3094646"/>
                  <a:pt x="7736115" y="3104493"/>
                  <a:pt x="7707086" y="3115379"/>
                </a:cubicBezTo>
                <a:cubicBezTo>
                  <a:pt x="7587343" y="3108122"/>
                  <a:pt x="7466555" y="3110978"/>
                  <a:pt x="7347857" y="3093608"/>
                </a:cubicBezTo>
                <a:cubicBezTo>
                  <a:pt x="7315744" y="3088909"/>
                  <a:pt x="7260772" y="3050065"/>
                  <a:pt x="7260772" y="3050065"/>
                </a:cubicBezTo>
                <a:cubicBezTo>
                  <a:pt x="7249886" y="3039179"/>
                  <a:pt x="7239942" y="3027263"/>
                  <a:pt x="7228115" y="3017408"/>
                </a:cubicBezTo>
                <a:cubicBezTo>
                  <a:pt x="7134461" y="2939363"/>
                  <a:pt x="7269573" y="3067564"/>
                  <a:pt x="7151915" y="2962979"/>
                </a:cubicBezTo>
                <a:cubicBezTo>
                  <a:pt x="7132738" y="2945933"/>
                  <a:pt x="7115629" y="2926694"/>
                  <a:pt x="7097486" y="2908551"/>
                </a:cubicBezTo>
                <a:cubicBezTo>
                  <a:pt x="7090229" y="2901294"/>
                  <a:pt x="7081408" y="2895318"/>
                  <a:pt x="7075715" y="2886779"/>
                </a:cubicBezTo>
                <a:cubicBezTo>
                  <a:pt x="7061201" y="2865008"/>
                  <a:pt x="7046220" y="2843540"/>
                  <a:pt x="7032172" y="2821465"/>
                </a:cubicBezTo>
                <a:cubicBezTo>
                  <a:pt x="7017477" y="2798373"/>
                  <a:pt x="6972390" y="2718139"/>
                  <a:pt x="6955972" y="2701722"/>
                </a:cubicBezTo>
                <a:lnTo>
                  <a:pt x="6934200" y="2679951"/>
                </a:lnTo>
                <a:cubicBezTo>
                  <a:pt x="6884806" y="2581163"/>
                  <a:pt x="6908660" y="2619869"/>
                  <a:pt x="6868886" y="2560208"/>
                </a:cubicBezTo>
                <a:cubicBezTo>
                  <a:pt x="6808545" y="2701004"/>
                  <a:pt x="6870327" y="2582901"/>
                  <a:pt x="6792686" y="2679951"/>
                </a:cubicBezTo>
                <a:cubicBezTo>
                  <a:pt x="6747267" y="2736724"/>
                  <a:pt x="6755711" y="2749582"/>
                  <a:pt x="6705600" y="2799693"/>
                </a:cubicBezTo>
                <a:cubicBezTo>
                  <a:pt x="6696349" y="2808944"/>
                  <a:pt x="6682194" y="2812214"/>
                  <a:pt x="6672943" y="2821465"/>
                </a:cubicBezTo>
                <a:cubicBezTo>
                  <a:pt x="6602289" y="2892120"/>
                  <a:pt x="6681790" y="2844256"/>
                  <a:pt x="6596743" y="2886779"/>
                </a:cubicBezTo>
                <a:cubicBezTo>
                  <a:pt x="6574972" y="2908550"/>
                  <a:pt x="6555733" y="2933190"/>
                  <a:pt x="6531429" y="2952093"/>
                </a:cubicBezTo>
                <a:cubicBezTo>
                  <a:pt x="6522372" y="2959138"/>
                  <a:pt x="6508735" y="2957286"/>
                  <a:pt x="6498772" y="2962979"/>
                </a:cubicBezTo>
                <a:cubicBezTo>
                  <a:pt x="6355009" y="3045129"/>
                  <a:pt x="6545604" y="2957824"/>
                  <a:pt x="6411686" y="3006522"/>
                </a:cubicBezTo>
                <a:cubicBezTo>
                  <a:pt x="6385715" y="3015966"/>
                  <a:pt x="6360643" y="3027744"/>
                  <a:pt x="6335486" y="3039179"/>
                </a:cubicBezTo>
                <a:cubicBezTo>
                  <a:pt x="6320713" y="3045894"/>
                  <a:pt x="6307010" y="3054924"/>
                  <a:pt x="6291943" y="3060951"/>
                </a:cubicBezTo>
                <a:cubicBezTo>
                  <a:pt x="6270635" y="3069474"/>
                  <a:pt x="6248400" y="3075465"/>
                  <a:pt x="6226629" y="3082722"/>
                </a:cubicBezTo>
                <a:lnTo>
                  <a:pt x="5584372" y="3060951"/>
                </a:lnTo>
                <a:cubicBezTo>
                  <a:pt x="5555147" y="3059642"/>
                  <a:pt x="5525415" y="3058102"/>
                  <a:pt x="5497286" y="3050065"/>
                </a:cubicBezTo>
                <a:cubicBezTo>
                  <a:pt x="5473881" y="3043378"/>
                  <a:pt x="5454691" y="3026146"/>
                  <a:pt x="5431972" y="3017408"/>
                </a:cubicBezTo>
                <a:cubicBezTo>
                  <a:pt x="5407316" y="3007925"/>
                  <a:pt x="5380598" y="3004664"/>
                  <a:pt x="5355772" y="2995636"/>
                </a:cubicBezTo>
                <a:cubicBezTo>
                  <a:pt x="5230541" y="2950097"/>
                  <a:pt x="5390948" y="2993545"/>
                  <a:pt x="5268686" y="2962979"/>
                </a:cubicBezTo>
                <a:cubicBezTo>
                  <a:pt x="5224508" y="2933527"/>
                  <a:pt x="5187870" y="2911826"/>
                  <a:pt x="5148943" y="2875893"/>
                </a:cubicBezTo>
                <a:cubicBezTo>
                  <a:pt x="5118777" y="2848048"/>
                  <a:pt x="5061857" y="2788808"/>
                  <a:pt x="5061857" y="2788808"/>
                </a:cubicBezTo>
                <a:cubicBezTo>
                  <a:pt x="5047343" y="2759779"/>
                  <a:pt x="5028578" y="2732511"/>
                  <a:pt x="5018315" y="2701722"/>
                </a:cubicBezTo>
                <a:cubicBezTo>
                  <a:pt x="5014686" y="2690836"/>
                  <a:pt x="5013333" y="2678904"/>
                  <a:pt x="5007429" y="2669065"/>
                </a:cubicBezTo>
                <a:cubicBezTo>
                  <a:pt x="5002148" y="2660264"/>
                  <a:pt x="4992914" y="2654550"/>
                  <a:pt x="4985657" y="2647293"/>
                </a:cubicBezTo>
                <a:cubicBezTo>
                  <a:pt x="4922080" y="2668486"/>
                  <a:pt x="4980468" y="2641597"/>
                  <a:pt x="4931229" y="2690836"/>
                </a:cubicBezTo>
                <a:cubicBezTo>
                  <a:pt x="4918400" y="2703665"/>
                  <a:pt x="4901171" y="2711356"/>
                  <a:pt x="4887686" y="2723493"/>
                </a:cubicBezTo>
                <a:cubicBezTo>
                  <a:pt x="4726748" y="2868338"/>
                  <a:pt x="4935858" y="2702349"/>
                  <a:pt x="4724400" y="2865008"/>
                </a:cubicBezTo>
                <a:cubicBezTo>
                  <a:pt x="4722018" y="2866841"/>
                  <a:pt x="4658724" y="2915489"/>
                  <a:pt x="4648200" y="2919436"/>
                </a:cubicBezTo>
                <a:cubicBezTo>
                  <a:pt x="4612206" y="2932934"/>
                  <a:pt x="4487133" y="2940017"/>
                  <a:pt x="4474029" y="2941208"/>
                </a:cubicBezTo>
                <a:cubicBezTo>
                  <a:pt x="4386943" y="2937579"/>
                  <a:pt x="4299740" y="2936120"/>
                  <a:pt x="4212772" y="2930322"/>
                </a:cubicBezTo>
                <a:cubicBezTo>
                  <a:pt x="4190749" y="2928854"/>
                  <a:pt x="4168598" y="2925778"/>
                  <a:pt x="4147457" y="2919436"/>
                </a:cubicBezTo>
                <a:cubicBezTo>
                  <a:pt x="4131914" y="2914773"/>
                  <a:pt x="4118982" y="2903692"/>
                  <a:pt x="4103915" y="2897665"/>
                </a:cubicBezTo>
                <a:cubicBezTo>
                  <a:pt x="4082607" y="2889142"/>
                  <a:pt x="4060741" y="2881931"/>
                  <a:pt x="4038600" y="2875893"/>
                </a:cubicBezTo>
                <a:cubicBezTo>
                  <a:pt x="4020750" y="2871025"/>
                  <a:pt x="4002122" y="2869495"/>
                  <a:pt x="3984172" y="2865008"/>
                </a:cubicBezTo>
                <a:cubicBezTo>
                  <a:pt x="3940950" y="2854203"/>
                  <a:pt x="3859018" y="2829645"/>
                  <a:pt x="3820886" y="2810579"/>
                </a:cubicBezTo>
                <a:cubicBezTo>
                  <a:pt x="3783037" y="2791655"/>
                  <a:pt x="3741951" y="2775187"/>
                  <a:pt x="3712029" y="2745265"/>
                </a:cubicBezTo>
                <a:lnTo>
                  <a:pt x="3679372" y="2712608"/>
                </a:lnTo>
                <a:cubicBezTo>
                  <a:pt x="3668486" y="2679951"/>
                  <a:pt x="3655064" y="2648032"/>
                  <a:pt x="3646715" y="2614636"/>
                </a:cubicBezTo>
                <a:cubicBezTo>
                  <a:pt x="3643086" y="2600122"/>
                  <a:pt x="3639075" y="2585698"/>
                  <a:pt x="3635829" y="2571093"/>
                </a:cubicBezTo>
                <a:cubicBezTo>
                  <a:pt x="3631815" y="2553032"/>
                  <a:pt x="3629431" y="2534615"/>
                  <a:pt x="3624943" y="2516665"/>
                </a:cubicBezTo>
                <a:cubicBezTo>
                  <a:pt x="3622160" y="2505533"/>
                  <a:pt x="3617209" y="2495041"/>
                  <a:pt x="3614057" y="2484008"/>
                </a:cubicBezTo>
                <a:cubicBezTo>
                  <a:pt x="3609947" y="2469623"/>
                  <a:pt x="3607903" y="2454658"/>
                  <a:pt x="3603172" y="2440465"/>
                </a:cubicBezTo>
                <a:cubicBezTo>
                  <a:pt x="3562181" y="2317489"/>
                  <a:pt x="3596600" y="2446839"/>
                  <a:pt x="3570515" y="2342493"/>
                </a:cubicBezTo>
                <a:cubicBezTo>
                  <a:pt x="3563258" y="2222750"/>
                  <a:pt x="3594165" y="2094296"/>
                  <a:pt x="3548743" y="1983265"/>
                </a:cubicBezTo>
                <a:cubicBezTo>
                  <a:pt x="3528981" y="1934957"/>
                  <a:pt x="3471355" y="2123028"/>
                  <a:pt x="3450772" y="2146551"/>
                </a:cubicBezTo>
                <a:cubicBezTo>
                  <a:pt x="3435472" y="2164036"/>
                  <a:pt x="3412772" y="2173664"/>
                  <a:pt x="3396343" y="2190093"/>
                </a:cubicBezTo>
                <a:cubicBezTo>
                  <a:pt x="3387092" y="2199344"/>
                  <a:pt x="3383086" y="2212818"/>
                  <a:pt x="3374572" y="2222751"/>
                </a:cubicBezTo>
                <a:cubicBezTo>
                  <a:pt x="3361214" y="2238336"/>
                  <a:pt x="3344387" y="2250708"/>
                  <a:pt x="3331029" y="2266293"/>
                </a:cubicBezTo>
                <a:cubicBezTo>
                  <a:pt x="3322514" y="2276227"/>
                  <a:pt x="3317708" y="2288963"/>
                  <a:pt x="3309257" y="2298951"/>
                </a:cubicBezTo>
                <a:cubicBezTo>
                  <a:pt x="3277724" y="2336218"/>
                  <a:pt x="3243258" y="2370917"/>
                  <a:pt x="3211286" y="2407808"/>
                </a:cubicBezTo>
                <a:cubicBezTo>
                  <a:pt x="3196069" y="2425366"/>
                  <a:pt x="3183372" y="2445044"/>
                  <a:pt x="3167743" y="2462236"/>
                </a:cubicBezTo>
                <a:cubicBezTo>
                  <a:pt x="3111923" y="2523638"/>
                  <a:pt x="3113907" y="2518943"/>
                  <a:pt x="3058886" y="2560208"/>
                </a:cubicBezTo>
                <a:cubicBezTo>
                  <a:pt x="3048000" y="2578351"/>
                  <a:pt x="3038527" y="2597419"/>
                  <a:pt x="3026229" y="2614636"/>
                </a:cubicBezTo>
                <a:cubicBezTo>
                  <a:pt x="3008916" y="2638875"/>
                  <a:pt x="2954460" y="2671596"/>
                  <a:pt x="2939143" y="2679951"/>
                </a:cubicBezTo>
                <a:cubicBezTo>
                  <a:pt x="2921989" y="2689308"/>
                  <a:pt x="2901796" y="2692232"/>
                  <a:pt x="2884715" y="2701722"/>
                </a:cubicBezTo>
                <a:cubicBezTo>
                  <a:pt x="2868855" y="2710533"/>
                  <a:pt x="2857751" y="2727010"/>
                  <a:pt x="2841172" y="2734379"/>
                </a:cubicBezTo>
                <a:cubicBezTo>
                  <a:pt x="2824264" y="2741893"/>
                  <a:pt x="2804593" y="2740397"/>
                  <a:pt x="2786743" y="2745265"/>
                </a:cubicBezTo>
                <a:cubicBezTo>
                  <a:pt x="2764603" y="2751303"/>
                  <a:pt x="2743693" y="2761470"/>
                  <a:pt x="2721429" y="2767036"/>
                </a:cubicBezTo>
                <a:lnTo>
                  <a:pt x="2677886" y="2777922"/>
                </a:lnTo>
                <a:cubicBezTo>
                  <a:pt x="2532604" y="2772541"/>
                  <a:pt x="2381754" y="2785033"/>
                  <a:pt x="2242457" y="2734379"/>
                </a:cubicBezTo>
                <a:cubicBezTo>
                  <a:pt x="2227207" y="2728833"/>
                  <a:pt x="2214165" y="2718154"/>
                  <a:pt x="2198915" y="2712608"/>
                </a:cubicBezTo>
                <a:cubicBezTo>
                  <a:pt x="2174089" y="2703580"/>
                  <a:pt x="2147776" y="2699190"/>
                  <a:pt x="2122715" y="2690836"/>
                </a:cubicBezTo>
                <a:cubicBezTo>
                  <a:pt x="2072640" y="2674144"/>
                  <a:pt x="2046182" y="2660090"/>
                  <a:pt x="2002972" y="2625522"/>
                </a:cubicBezTo>
                <a:cubicBezTo>
                  <a:pt x="1974820" y="2603000"/>
                  <a:pt x="1946802" y="2568481"/>
                  <a:pt x="1926772" y="2538436"/>
                </a:cubicBezTo>
                <a:cubicBezTo>
                  <a:pt x="1907784" y="2509954"/>
                  <a:pt x="1889591" y="2480920"/>
                  <a:pt x="1872343" y="2451351"/>
                </a:cubicBezTo>
                <a:cubicBezTo>
                  <a:pt x="1807892" y="2340864"/>
                  <a:pt x="1889267" y="2465848"/>
                  <a:pt x="1828800" y="2375151"/>
                </a:cubicBezTo>
                <a:cubicBezTo>
                  <a:pt x="1825172" y="2364265"/>
                  <a:pt x="1823819" y="2352333"/>
                  <a:pt x="1817915" y="2342493"/>
                </a:cubicBezTo>
                <a:cubicBezTo>
                  <a:pt x="1802973" y="2317590"/>
                  <a:pt x="1789171" y="2318398"/>
                  <a:pt x="1763486" y="2309836"/>
                </a:cubicBezTo>
                <a:cubicBezTo>
                  <a:pt x="1734457" y="2331608"/>
                  <a:pt x="1705927" y="2354060"/>
                  <a:pt x="1676400" y="2375151"/>
                </a:cubicBezTo>
                <a:cubicBezTo>
                  <a:pt x="1655108" y="2390360"/>
                  <a:pt x="1631518" y="2402347"/>
                  <a:pt x="1611086" y="2418693"/>
                </a:cubicBezTo>
                <a:cubicBezTo>
                  <a:pt x="1537289" y="2477730"/>
                  <a:pt x="1599393" y="2451619"/>
                  <a:pt x="1534886" y="2473122"/>
                </a:cubicBezTo>
                <a:cubicBezTo>
                  <a:pt x="1399683" y="2608325"/>
                  <a:pt x="1549027" y="2464113"/>
                  <a:pt x="1436915" y="2560208"/>
                </a:cubicBezTo>
                <a:cubicBezTo>
                  <a:pt x="1425226" y="2570227"/>
                  <a:pt x="1416784" y="2583917"/>
                  <a:pt x="1404257" y="2592865"/>
                </a:cubicBezTo>
                <a:cubicBezTo>
                  <a:pt x="1391052" y="2602297"/>
                  <a:pt x="1373920" y="2605204"/>
                  <a:pt x="1360715" y="2614636"/>
                </a:cubicBezTo>
                <a:cubicBezTo>
                  <a:pt x="1348188" y="2623584"/>
                  <a:pt x="1340866" y="2638753"/>
                  <a:pt x="1328057" y="2647293"/>
                </a:cubicBezTo>
                <a:cubicBezTo>
                  <a:pt x="1318510" y="2653658"/>
                  <a:pt x="1305663" y="2653047"/>
                  <a:pt x="1295400" y="2658179"/>
                </a:cubicBezTo>
                <a:cubicBezTo>
                  <a:pt x="1276476" y="2667641"/>
                  <a:pt x="1258822" y="2679477"/>
                  <a:pt x="1240972" y="2690836"/>
                </a:cubicBezTo>
                <a:cubicBezTo>
                  <a:pt x="1218897" y="2704884"/>
                  <a:pt x="1199810" y="2724315"/>
                  <a:pt x="1175657" y="2734379"/>
                </a:cubicBezTo>
                <a:cubicBezTo>
                  <a:pt x="1155283" y="2742868"/>
                  <a:pt x="1132114" y="2741636"/>
                  <a:pt x="1110343" y="2745265"/>
                </a:cubicBezTo>
                <a:cubicBezTo>
                  <a:pt x="1088572" y="2756151"/>
                  <a:pt x="1067272" y="2768036"/>
                  <a:pt x="1045029" y="2777922"/>
                </a:cubicBezTo>
                <a:cubicBezTo>
                  <a:pt x="1034543" y="2782582"/>
                  <a:pt x="1023504" y="2786025"/>
                  <a:pt x="1012372" y="2788808"/>
                </a:cubicBezTo>
                <a:cubicBezTo>
                  <a:pt x="869015" y="2824647"/>
                  <a:pt x="872021" y="2823410"/>
                  <a:pt x="772886" y="2843236"/>
                </a:cubicBezTo>
                <a:cubicBezTo>
                  <a:pt x="682172" y="2839608"/>
                  <a:pt x="591299" y="2838819"/>
                  <a:pt x="500743" y="2832351"/>
                </a:cubicBezTo>
                <a:cubicBezTo>
                  <a:pt x="463100" y="2829662"/>
                  <a:pt x="442509" y="2797157"/>
                  <a:pt x="413657" y="2777922"/>
                </a:cubicBezTo>
                <a:cubicBezTo>
                  <a:pt x="400155" y="2768921"/>
                  <a:pt x="383617" y="2765152"/>
                  <a:pt x="370115" y="2756151"/>
                </a:cubicBezTo>
                <a:cubicBezTo>
                  <a:pt x="337795" y="2734604"/>
                  <a:pt x="355689" y="2730839"/>
                  <a:pt x="326572" y="2701722"/>
                </a:cubicBezTo>
                <a:cubicBezTo>
                  <a:pt x="313743" y="2688893"/>
                  <a:pt x="295083" y="2682625"/>
                  <a:pt x="283029" y="2669065"/>
                </a:cubicBezTo>
                <a:cubicBezTo>
                  <a:pt x="265645" y="2649508"/>
                  <a:pt x="254000" y="2625522"/>
                  <a:pt x="239486" y="2603751"/>
                </a:cubicBezTo>
                <a:cubicBezTo>
                  <a:pt x="232229" y="2592865"/>
                  <a:pt x="223566" y="2582795"/>
                  <a:pt x="217715" y="2571093"/>
                </a:cubicBezTo>
                <a:cubicBezTo>
                  <a:pt x="210458" y="2556579"/>
                  <a:pt x="204944" y="2541053"/>
                  <a:pt x="195943" y="2527551"/>
                </a:cubicBezTo>
                <a:cubicBezTo>
                  <a:pt x="190250" y="2519012"/>
                  <a:pt x="179452" y="2514580"/>
                  <a:pt x="174172" y="2505779"/>
                </a:cubicBezTo>
                <a:cubicBezTo>
                  <a:pt x="157474" y="2477949"/>
                  <a:pt x="146170" y="2447185"/>
                  <a:pt x="130629" y="2418693"/>
                </a:cubicBezTo>
                <a:cubicBezTo>
                  <a:pt x="124364" y="2407207"/>
                  <a:pt x="115348" y="2397395"/>
                  <a:pt x="108857" y="2386036"/>
                </a:cubicBezTo>
                <a:cubicBezTo>
                  <a:pt x="100806" y="2371947"/>
                  <a:pt x="93113" y="2357560"/>
                  <a:pt x="87086" y="2342493"/>
                </a:cubicBezTo>
                <a:cubicBezTo>
                  <a:pt x="76077" y="2314971"/>
                  <a:pt x="59413" y="2250524"/>
                  <a:pt x="43543" y="2222751"/>
                </a:cubicBezTo>
                <a:cubicBezTo>
                  <a:pt x="38451" y="2213840"/>
                  <a:pt x="29029" y="2208236"/>
                  <a:pt x="21772" y="2200979"/>
                </a:cubicBezTo>
                <a:cubicBezTo>
                  <a:pt x="18143" y="2164693"/>
                  <a:pt x="16431" y="2128165"/>
                  <a:pt x="10886" y="2092122"/>
                </a:cubicBezTo>
                <a:cubicBezTo>
                  <a:pt x="9141" y="2080781"/>
                  <a:pt x="0" y="2070940"/>
                  <a:pt x="0" y="2059465"/>
                </a:cubicBezTo>
                <a:cubicBezTo>
                  <a:pt x="0" y="2004916"/>
                  <a:pt x="8516" y="1950677"/>
                  <a:pt x="10886" y="1896179"/>
                </a:cubicBezTo>
                <a:cubicBezTo>
                  <a:pt x="12147" y="1867178"/>
                  <a:pt x="14515" y="1894365"/>
                  <a:pt x="21772" y="1776436"/>
                </a:cubicBezTo>
                <a:close/>
              </a:path>
            </a:pathLst>
          </a:custGeom>
          <a:solidFill>
            <a:srgbClr val="00B0F0">
              <a:alpha val="11000"/>
            </a:srgbClr>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ute &lt;strong&gt;Cloud&lt;/strong&gt; - Coloring Book by uroesch - Cute &lt;strong&gt;cloud&lt;/strong&gt; for ..."/>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096000" y="2065443"/>
            <a:ext cx="1521246" cy="1114313"/>
          </a:xfrm>
          <a:prstGeom prst="rect">
            <a:avLst/>
          </a:prstGeom>
        </p:spPr>
      </p:pic>
      <p:pic>
        <p:nvPicPr>
          <p:cNvPr id="28" name="Picture 27" descr="Cute &lt;strong&gt;Cloud&lt;/strong&gt; - Coloring Book by uroesch - Cute &lt;strong&gt;cloud&lt;/strong&gt; for ..."/>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892363" y="3723336"/>
            <a:ext cx="1054884" cy="772703"/>
          </a:xfrm>
          <a:prstGeom prst="rect">
            <a:avLst/>
          </a:prstGeom>
        </p:spPr>
      </p:pic>
      <p:pic>
        <p:nvPicPr>
          <p:cNvPr id="29" name="Picture 28" descr="Cute &lt;strong&gt;Cloud&lt;/strong&gt; - Coloring Book by uroesch - Cute &lt;strong&gt;cloud&lt;/strong&gt; for ..."/>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2107" y="4770620"/>
            <a:ext cx="1929412" cy="1413295"/>
          </a:xfrm>
          <a:prstGeom prst="rect">
            <a:avLst/>
          </a:prstGeom>
        </p:spPr>
      </p:pic>
      <p:pic>
        <p:nvPicPr>
          <p:cNvPr id="34" name="Picture 33" descr="&lt;strong&gt;Key&lt;/strong&gt; | Free Stock Photo | Illustration of a &lt;strong&gt;key&lt;/strong&gt; | # 144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45949">
            <a:off x="3038433" y="2239961"/>
            <a:ext cx="2470687" cy="617415"/>
          </a:xfrm>
          <a:prstGeom prst="rect">
            <a:avLst/>
          </a:prstGeom>
        </p:spPr>
      </p:pic>
      <p:pic>
        <p:nvPicPr>
          <p:cNvPr id="3" name="Picture 2" descr="Gold &lt;strong&gt;Key&lt;/strong&gt; 2 Png Clipart by clipartcotttage on DeviantAr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2912" y="3931533"/>
            <a:ext cx="1978979" cy="839087"/>
          </a:xfrm>
          <a:prstGeom prst="rect">
            <a:avLst/>
          </a:prstGeom>
        </p:spPr>
      </p:pic>
      <p:pic>
        <p:nvPicPr>
          <p:cNvPr id="4" name="Picture 3" descr="&lt;strong&gt;Key&lt;/strong&gt; | Free Stock Photo | Illustration of a silver &lt;strong&gt;key&lt;/strong&gt;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82736">
            <a:off x="3289769" y="5071595"/>
            <a:ext cx="2318798" cy="1861332"/>
          </a:xfrm>
          <a:prstGeom prst="rect">
            <a:avLst/>
          </a:prstGeom>
        </p:spPr>
      </p:pic>
    </p:spTree>
    <p:extLst>
      <p:ext uri="{BB962C8B-B14F-4D97-AF65-F5344CB8AC3E}">
        <p14:creationId xmlns:p14="http://schemas.microsoft.com/office/powerpoint/2010/main" val="40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t>
            </a:r>
            <a:r>
              <a:rPr lang="en-US" dirty="0" smtClean="0"/>
              <a:t>Computer Storage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19" y="251791"/>
            <a:ext cx="11894381" cy="6707651"/>
          </a:xfrm>
          <a:prstGeom prst="rect">
            <a:avLst/>
          </a:prstGeom>
        </p:spPr>
      </p:pic>
    </p:spTree>
    <p:extLst>
      <p:ext uri="{BB962C8B-B14F-4D97-AF65-F5344CB8AC3E}">
        <p14:creationId xmlns:p14="http://schemas.microsoft.com/office/powerpoint/2010/main" val="137732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071" y="156831"/>
            <a:ext cx="10993549" cy="1475013"/>
          </a:xfrm>
        </p:spPr>
        <p:txBody>
          <a:bodyPr/>
          <a:lstStyle/>
          <a:p>
            <a:r>
              <a:rPr lang="en-US" dirty="0" smtClean="0"/>
              <a:t>Cloud storage 101	</a:t>
            </a:r>
            <a:endParaRPr lang="en-US" dirty="0"/>
          </a:p>
        </p:txBody>
      </p:sp>
      <p:sp>
        <p:nvSpPr>
          <p:cNvPr id="6" name="Rectangle 5"/>
          <p:cNvSpPr/>
          <p:nvPr/>
        </p:nvSpPr>
        <p:spPr>
          <a:xfrm>
            <a:off x="447041" y="1808480"/>
            <a:ext cx="11273768"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510070" y="2072640"/>
            <a:ext cx="10993549" cy="520192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rPr>
              <a:t>Computer Storage vs. cloud storage</a:t>
            </a:r>
          </a:p>
          <a:p>
            <a:r>
              <a:rPr lang="en-US" dirty="0" smtClean="0">
                <a:solidFill>
                  <a:schemeClr val="bg1"/>
                </a:solidFill>
              </a:rPr>
              <a:t>Benefits/drawbacks</a:t>
            </a:r>
          </a:p>
          <a:p>
            <a:r>
              <a:rPr lang="en-US" dirty="0" smtClean="0">
                <a:solidFill>
                  <a:schemeClr val="bg1"/>
                </a:solidFill>
              </a:rPr>
              <a:t>Basics of use</a:t>
            </a:r>
          </a:p>
          <a:p>
            <a:r>
              <a:rPr lang="en-US" dirty="0" smtClean="0">
                <a:solidFill>
                  <a:schemeClr val="bg1"/>
                </a:solidFill>
              </a:rPr>
              <a:t>Major services</a:t>
            </a:r>
          </a:p>
          <a:p>
            <a:r>
              <a:rPr lang="en-US" dirty="0" smtClean="0">
                <a:solidFill>
                  <a:schemeClr val="bg1"/>
                </a:solidFill>
              </a:rPr>
              <a:t>Quick tour</a:t>
            </a:r>
          </a:p>
          <a:p>
            <a:r>
              <a:rPr lang="en-US" dirty="0" smtClean="0">
                <a:solidFill>
                  <a:schemeClr val="bg1"/>
                </a:solidFill>
              </a:rPr>
              <a:t>questions</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745447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t>
            </a:r>
            <a:r>
              <a:rPr lang="en-US" dirty="0" smtClean="0"/>
              <a:t>Computer Storage </a:t>
            </a:r>
            <a:endParaRPr lang="en-US" dirty="0"/>
          </a:p>
        </p:txBody>
      </p:sp>
      <p:sp>
        <p:nvSpPr>
          <p:cNvPr id="11" name="Content Placeholder 2"/>
          <p:cNvSpPr>
            <a:spLocks noGrp="1"/>
          </p:cNvSpPr>
          <p:nvPr>
            <p:ph idx="1"/>
          </p:nvPr>
        </p:nvSpPr>
        <p:spPr>
          <a:xfrm>
            <a:off x="581192" y="2044753"/>
            <a:ext cx="7604865" cy="1150533"/>
          </a:xfrm>
        </p:spPr>
        <p:txBody>
          <a:bodyPr>
            <a:noAutofit/>
          </a:bodyPr>
          <a:lstStyle/>
          <a:p>
            <a:pPr marL="0" indent="0">
              <a:buNone/>
            </a:pPr>
            <a:r>
              <a:rPr lang="en-US" sz="4800" dirty="0" smtClean="0"/>
              <a:t>Model of Service</a:t>
            </a:r>
            <a:endParaRPr lang="en-US" sz="4800" dirty="0"/>
          </a:p>
        </p:txBody>
      </p:sp>
      <p:sp>
        <p:nvSpPr>
          <p:cNvPr id="12" name="Content Placeholder 2"/>
          <p:cNvSpPr txBox="1">
            <a:spLocks/>
          </p:cNvSpPr>
          <p:nvPr/>
        </p:nvSpPr>
        <p:spPr>
          <a:xfrm>
            <a:off x="581192" y="3623734"/>
            <a:ext cx="10323875" cy="2731912"/>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4800" dirty="0" smtClean="0"/>
              <a:t>Freemium</a:t>
            </a:r>
          </a:p>
          <a:p>
            <a:pPr marL="0" indent="0">
              <a:buFont typeface="Wingdings 2" panose="05020102010507070707" pitchFamily="18" charset="2"/>
              <a:buNone/>
            </a:pPr>
            <a:r>
              <a:rPr lang="en-US" sz="4800" dirty="0" smtClean="0"/>
              <a:t>Hook you to convenience and routine</a:t>
            </a:r>
            <a:endParaRPr lang="en-US" sz="4800" dirty="0"/>
          </a:p>
          <a:p>
            <a:pPr marL="0" indent="0">
              <a:buFont typeface="Wingdings 2" panose="05020102010507070707" pitchFamily="18" charset="2"/>
              <a:buNone/>
            </a:pPr>
            <a:endParaRPr lang="en-US" sz="4800" dirty="0" smtClean="0"/>
          </a:p>
          <a:p>
            <a:pPr marL="0" indent="0">
              <a:buFont typeface="Wingdings 2" panose="05020102010507070707" pitchFamily="18" charset="2"/>
              <a:buNone/>
            </a:pPr>
            <a:endParaRPr lang="en-US" sz="4800" dirty="0"/>
          </a:p>
        </p:txBody>
      </p:sp>
    </p:spTree>
    <p:extLst>
      <p:ext uri="{BB962C8B-B14F-4D97-AF65-F5344CB8AC3E}">
        <p14:creationId xmlns:p14="http://schemas.microsoft.com/office/powerpoint/2010/main" val="2099951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071" y="156831"/>
            <a:ext cx="10993549" cy="1475013"/>
          </a:xfrm>
        </p:spPr>
        <p:txBody>
          <a:bodyPr/>
          <a:lstStyle/>
          <a:p>
            <a:r>
              <a:rPr lang="en-US" dirty="0" smtClean="0"/>
              <a:t>Cloud storage 101	</a:t>
            </a:r>
            <a:endParaRPr lang="en-US" dirty="0"/>
          </a:p>
        </p:txBody>
      </p:sp>
      <p:sp>
        <p:nvSpPr>
          <p:cNvPr id="6" name="Rectangle 5"/>
          <p:cNvSpPr/>
          <p:nvPr/>
        </p:nvSpPr>
        <p:spPr>
          <a:xfrm>
            <a:off x="447041" y="1808480"/>
            <a:ext cx="11273768"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510070" y="1292352"/>
            <a:ext cx="10993549" cy="520192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rPr>
              <a:t>Major services</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999486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services</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71" y="1987286"/>
            <a:ext cx="4005943" cy="22533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92" y="1973357"/>
            <a:ext cx="4949759" cy="233738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1964" y="5334001"/>
            <a:ext cx="4438844" cy="135570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368" y="5230035"/>
            <a:ext cx="6044196" cy="1905004"/>
          </a:xfrm>
          <a:prstGeom prst="rect">
            <a:avLst/>
          </a:prstGeom>
        </p:spPr>
      </p:pic>
    </p:spTree>
    <p:extLst>
      <p:ext uri="{BB962C8B-B14F-4D97-AF65-F5344CB8AC3E}">
        <p14:creationId xmlns:p14="http://schemas.microsoft.com/office/powerpoint/2010/main" val="220270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Dropbox</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176" y="592170"/>
            <a:ext cx="3061425" cy="1722052"/>
          </a:xfrm>
          <a:prstGeom prst="rect">
            <a:avLst/>
          </a:prstGeom>
        </p:spPr>
      </p:pic>
      <p:sp>
        <p:nvSpPr>
          <p:cNvPr id="4" name="TextBox 3"/>
          <p:cNvSpPr txBox="1"/>
          <p:nvPr/>
        </p:nvSpPr>
        <p:spPr>
          <a:xfrm>
            <a:off x="581193" y="2314222"/>
            <a:ext cx="2444230" cy="3785652"/>
          </a:xfrm>
          <a:prstGeom prst="rect">
            <a:avLst/>
          </a:prstGeom>
          <a:noFill/>
        </p:spPr>
        <p:txBody>
          <a:bodyPr wrap="square" rtlCol="0">
            <a:spAutoFit/>
          </a:bodyPr>
          <a:lstStyle/>
          <a:p>
            <a:r>
              <a:rPr lang="en-US" sz="4800" dirty="0" smtClean="0"/>
              <a:t>Free Tier</a:t>
            </a:r>
          </a:p>
          <a:p>
            <a:endParaRPr lang="en-US" sz="4800" dirty="0"/>
          </a:p>
          <a:p>
            <a:r>
              <a:rPr lang="en-US" sz="4800" dirty="0" smtClean="0"/>
              <a:t>$</a:t>
            </a:r>
          </a:p>
          <a:p>
            <a:endParaRPr lang="en-US" sz="4800" dirty="0"/>
          </a:p>
          <a:p>
            <a:r>
              <a:rPr lang="en-US" sz="4800" dirty="0" smtClean="0"/>
              <a:t>$$$</a:t>
            </a:r>
            <a:endParaRPr lang="en-US" sz="4800" dirty="0"/>
          </a:p>
        </p:txBody>
      </p:sp>
      <p:sp>
        <p:nvSpPr>
          <p:cNvPr id="5" name="TextBox 4"/>
          <p:cNvSpPr txBox="1"/>
          <p:nvPr/>
        </p:nvSpPr>
        <p:spPr>
          <a:xfrm>
            <a:off x="4402482" y="2314222"/>
            <a:ext cx="3138496" cy="4278094"/>
          </a:xfrm>
          <a:prstGeom prst="rect">
            <a:avLst/>
          </a:prstGeom>
          <a:noFill/>
        </p:spPr>
        <p:txBody>
          <a:bodyPr wrap="square" rtlCol="0">
            <a:spAutoFit/>
          </a:bodyPr>
          <a:lstStyle/>
          <a:p>
            <a:r>
              <a:rPr lang="en-US" sz="4800" dirty="0" smtClean="0"/>
              <a:t>2 GB</a:t>
            </a:r>
          </a:p>
          <a:p>
            <a:endParaRPr lang="en-US" sz="4800" dirty="0"/>
          </a:p>
          <a:p>
            <a:r>
              <a:rPr lang="en-US" sz="4800" dirty="0" smtClean="0"/>
              <a:t>1 TB</a:t>
            </a:r>
          </a:p>
          <a:p>
            <a:endParaRPr lang="en-US" sz="4800" dirty="0"/>
          </a:p>
          <a:p>
            <a:r>
              <a:rPr lang="en-US" sz="4800" dirty="0" smtClean="0"/>
              <a:t>1 TB/</a:t>
            </a:r>
            <a:r>
              <a:rPr lang="en-US" sz="3200" dirty="0" smtClean="0"/>
              <a:t>support &amp; features</a:t>
            </a:r>
            <a:endParaRPr lang="en-US" sz="3200" dirty="0"/>
          </a:p>
        </p:txBody>
      </p:sp>
      <p:sp>
        <p:nvSpPr>
          <p:cNvPr id="6" name="TextBox 5"/>
          <p:cNvSpPr txBox="1"/>
          <p:nvPr/>
        </p:nvSpPr>
        <p:spPr>
          <a:xfrm>
            <a:off x="8760176" y="2314222"/>
            <a:ext cx="2444230" cy="3785652"/>
          </a:xfrm>
          <a:prstGeom prst="rect">
            <a:avLst/>
          </a:prstGeom>
          <a:noFill/>
        </p:spPr>
        <p:txBody>
          <a:bodyPr wrap="square" rtlCol="0">
            <a:spAutoFit/>
          </a:bodyPr>
          <a:lstStyle/>
          <a:p>
            <a:r>
              <a:rPr lang="en-US" sz="4800" dirty="0" smtClean="0"/>
              <a:t>0</a:t>
            </a:r>
          </a:p>
          <a:p>
            <a:endParaRPr lang="en-US" sz="4800" dirty="0"/>
          </a:p>
          <a:p>
            <a:r>
              <a:rPr lang="en-US" sz="4800" dirty="0" smtClean="0"/>
              <a:t>99/year</a:t>
            </a:r>
          </a:p>
          <a:p>
            <a:endParaRPr lang="en-US" sz="4800" dirty="0"/>
          </a:p>
          <a:p>
            <a:r>
              <a:rPr lang="en-US" sz="4800" dirty="0" smtClean="0"/>
              <a:t>199/year</a:t>
            </a:r>
            <a:endParaRPr lang="en-US" sz="4800" dirty="0"/>
          </a:p>
        </p:txBody>
      </p:sp>
    </p:spTree>
    <p:extLst>
      <p:ext uri="{BB962C8B-B14F-4D97-AF65-F5344CB8AC3E}">
        <p14:creationId xmlns:p14="http://schemas.microsoft.com/office/powerpoint/2010/main" val="2910798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1" name="Content Placeholder 2"/>
          <p:cNvSpPr>
            <a:spLocks noGrp="1"/>
          </p:cNvSpPr>
          <p:nvPr>
            <p:ph idx="1"/>
          </p:nvPr>
        </p:nvSpPr>
        <p:spPr>
          <a:xfrm>
            <a:off x="581192" y="2044753"/>
            <a:ext cx="7604865" cy="1150533"/>
          </a:xfrm>
        </p:spPr>
        <p:txBody>
          <a:bodyPr>
            <a:noAutofit/>
          </a:bodyPr>
          <a:lstStyle/>
          <a:p>
            <a:pPr marL="0" indent="0">
              <a:buNone/>
            </a:pPr>
            <a:r>
              <a:rPr lang="en-US" sz="4800" dirty="0" smtClean="0"/>
              <a:t>Geared toward Businesses</a:t>
            </a:r>
            <a:endParaRPr lang="en-US" sz="4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624" y="614748"/>
            <a:ext cx="3061425" cy="1722052"/>
          </a:xfrm>
          <a:prstGeom prst="rect">
            <a:avLst/>
          </a:prstGeom>
        </p:spPr>
      </p:pic>
      <p:sp>
        <p:nvSpPr>
          <p:cNvPr id="7" name="Content Placeholder 2"/>
          <p:cNvSpPr txBox="1">
            <a:spLocks/>
          </p:cNvSpPr>
          <p:nvPr/>
        </p:nvSpPr>
        <p:spPr>
          <a:xfrm>
            <a:off x="581191" y="3687286"/>
            <a:ext cx="7604865" cy="115053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4800" dirty="0" smtClean="0"/>
              <a:t>Desktop Sync</a:t>
            </a:r>
            <a:endParaRPr lang="en-US" sz="4800" dirty="0"/>
          </a:p>
        </p:txBody>
      </p:sp>
    </p:spTree>
    <p:extLst>
      <p:ext uri="{BB962C8B-B14F-4D97-AF65-F5344CB8AC3E}">
        <p14:creationId xmlns:p14="http://schemas.microsoft.com/office/powerpoint/2010/main" val="2854729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Google Drive</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99" y="609330"/>
            <a:ext cx="3624127" cy="1711393"/>
          </a:xfrm>
          <a:prstGeom prst="rect">
            <a:avLst/>
          </a:prstGeom>
        </p:spPr>
      </p:pic>
      <p:sp>
        <p:nvSpPr>
          <p:cNvPr id="5" name="TextBox 4"/>
          <p:cNvSpPr txBox="1"/>
          <p:nvPr/>
        </p:nvSpPr>
        <p:spPr>
          <a:xfrm>
            <a:off x="581193" y="2314222"/>
            <a:ext cx="2444230" cy="3785652"/>
          </a:xfrm>
          <a:prstGeom prst="rect">
            <a:avLst/>
          </a:prstGeom>
          <a:noFill/>
        </p:spPr>
        <p:txBody>
          <a:bodyPr wrap="square" rtlCol="0">
            <a:spAutoFit/>
          </a:bodyPr>
          <a:lstStyle/>
          <a:p>
            <a:r>
              <a:rPr lang="en-US" sz="4800" dirty="0" smtClean="0"/>
              <a:t>Free Tier</a:t>
            </a:r>
          </a:p>
          <a:p>
            <a:endParaRPr lang="en-US" sz="4800" dirty="0"/>
          </a:p>
          <a:p>
            <a:r>
              <a:rPr lang="en-US" sz="4800" dirty="0" smtClean="0"/>
              <a:t>$</a:t>
            </a:r>
          </a:p>
          <a:p>
            <a:endParaRPr lang="en-US" sz="4800" dirty="0"/>
          </a:p>
          <a:p>
            <a:r>
              <a:rPr lang="en-US" sz="4800" dirty="0" smtClean="0"/>
              <a:t>$$$</a:t>
            </a:r>
            <a:endParaRPr lang="en-US" sz="4800" dirty="0"/>
          </a:p>
        </p:txBody>
      </p:sp>
      <p:sp>
        <p:nvSpPr>
          <p:cNvPr id="6" name="TextBox 5"/>
          <p:cNvSpPr txBox="1"/>
          <p:nvPr/>
        </p:nvSpPr>
        <p:spPr>
          <a:xfrm>
            <a:off x="4441783" y="2025908"/>
            <a:ext cx="3138496" cy="4339650"/>
          </a:xfrm>
          <a:prstGeom prst="rect">
            <a:avLst/>
          </a:prstGeom>
          <a:noFill/>
        </p:spPr>
        <p:txBody>
          <a:bodyPr wrap="square" rtlCol="0">
            <a:spAutoFit/>
          </a:bodyPr>
          <a:lstStyle/>
          <a:p>
            <a:r>
              <a:rPr lang="en-US" sz="4800" dirty="0" smtClean="0"/>
              <a:t>15 GB </a:t>
            </a:r>
            <a:r>
              <a:rPr lang="en-US" sz="3600" dirty="0" smtClean="0"/>
              <a:t>(includes email)</a:t>
            </a:r>
          </a:p>
          <a:p>
            <a:endParaRPr lang="en-US" sz="4800" dirty="0"/>
          </a:p>
          <a:p>
            <a:r>
              <a:rPr lang="en-US" sz="4800" dirty="0" smtClean="0"/>
              <a:t>100 GB</a:t>
            </a:r>
          </a:p>
          <a:p>
            <a:endParaRPr lang="en-US" sz="4800" dirty="0"/>
          </a:p>
          <a:p>
            <a:r>
              <a:rPr lang="en-US" sz="4800" dirty="0" smtClean="0"/>
              <a:t>200 GB</a:t>
            </a:r>
            <a:endParaRPr lang="en-US" sz="3200" dirty="0"/>
          </a:p>
        </p:txBody>
      </p:sp>
      <p:sp>
        <p:nvSpPr>
          <p:cNvPr id="7" name="TextBox 6"/>
          <p:cNvSpPr txBox="1"/>
          <p:nvPr/>
        </p:nvSpPr>
        <p:spPr>
          <a:xfrm>
            <a:off x="8760176" y="2320723"/>
            <a:ext cx="2850632" cy="4031873"/>
          </a:xfrm>
          <a:prstGeom prst="rect">
            <a:avLst/>
          </a:prstGeom>
          <a:noFill/>
        </p:spPr>
        <p:txBody>
          <a:bodyPr wrap="square" rtlCol="0">
            <a:spAutoFit/>
          </a:bodyPr>
          <a:lstStyle/>
          <a:p>
            <a:r>
              <a:rPr lang="en-US" sz="4800" dirty="0" smtClean="0"/>
              <a:t>0</a:t>
            </a:r>
          </a:p>
          <a:p>
            <a:endParaRPr lang="en-US" sz="2800" dirty="0" smtClean="0"/>
          </a:p>
          <a:p>
            <a:endParaRPr lang="en-US" sz="2800" dirty="0" smtClean="0"/>
          </a:p>
          <a:p>
            <a:r>
              <a:rPr lang="en-US" sz="4400" dirty="0" smtClean="0"/>
              <a:t>1.99/month</a:t>
            </a:r>
          </a:p>
          <a:p>
            <a:endParaRPr lang="en-US" sz="3200" dirty="0" smtClean="0"/>
          </a:p>
          <a:p>
            <a:endParaRPr lang="en-US" sz="3200" dirty="0" smtClean="0"/>
          </a:p>
          <a:p>
            <a:r>
              <a:rPr lang="en-US" sz="4400" dirty="0" smtClean="0"/>
              <a:t>2.99/month</a:t>
            </a:r>
            <a:endParaRPr lang="en-US" sz="4400" dirty="0"/>
          </a:p>
        </p:txBody>
      </p:sp>
    </p:spTree>
    <p:extLst>
      <p:ext uri="{BB962C8B-B14F-4D97-AF65-F5344CB8AC3E}">
        <p14:creationId xmlns:p14="http://schemas.microsoft.com/office/powerpoint/2010/main" val="1050684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1" name="Content Placeholder 2"/>
          <p:cNvSpPr>
            <a:spLocks noGrp="1"/>
          </p:cNvSpPr>
          <p:nvPr>
            <p:ph idx="1"/>
          </p:nvPr>
        </p:nvSpPr>
        <p:spPr>
          <a:xfrm>
            <a:off x="581192" y="2044753"/>
            <a:ext cx="7604865" cy="1150533"/>
          </a:xfrm>
        </p:spPr>
        <p:txBody>
          <a:bodyPr>
            <a:noAutofit/>
          </a:bodyPr>
          <a:lstStyle/>
          <a:p>
            <a:pPr marL="0" indent="0">
              <a:buNone/>
            </a:pPr>
            <a:r>
              <a:rPr lang="en-US" sz="4800" dirty="0" smtClean="0"/>
              <a:t>Suite of Google Products </a:t>
            </a:r>
            <a:endParaRPr lang="en-US" sz="4800" dirty="0"/>
          </a:p>
        </p:txBody>
      </p:sp>
      <p:sp>
        <p:nvSpPr>
          <p:cNvPr id="12" name="Content Placeholder 2"/>
          <p:cNvSpPr txBox="1">
            <a:spLocks/>
          </p:cNvSpPr>
          <p:nvPr/>
        </p:nvSpPr>
        <p:spPr>
          <a:xfrm>
            <a:off x="581192" y="3714045"/>
            <a:ext cx="10323875" cy="2731912"/>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4800" dirty="0" smtClean="0"/>
              <a:t>Email, photos, calendar</a:t>
            </a:r>
          </a:p>
          <a:p>
            <a:pPr marL="0" indent="0">
              <a:buFont typeface="Wingdings 2" panose="05020102010507070707" pitchFamily="18" charset="2"/>
              <a:buNone/>
            </a:pPr>
            <a:r>
              <a:rPr lang="en-US" sz="4800" dirty="0" smtClean="0"/>
              <a:t>Most space in the free model</a:t>
            </a:r>
            <a:endParaRPr lang="en-US" sz="4800" dirty="0"/>
          </a:p>
          <a:p>
            <a:pPr marL="0" indent="0">
              <a:buFont typeface="Wingdings 2" panose="05020102010507070707" pitchFamily="18" charset="2"/>
              <a:buNone/>
            </a:pPr>
            <a:endParaRPr lang="en-US" sz="4800" dirty="0" smtClean="0"/>
          </a:p>
          <a:p>
            <a:pPr marL="0" indent="0">
              <a:buFont typeface="Wingdings 2" panose="05020102010507070707" pitchFamily="18" charset="2"/>
              <a:buNone/>
            </a:pPr>
            <a:endParaRPr lang="en-US" sz="4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36" y="702156"/>
            <a:ext cx="3624127" cy="1711393"/>
          </a:xfrm>
          <a:prstGeom prst="rect">
            <a:avLst/>
          </a:prstGeom>
        </p:spPr>
      </p:pic>
    </p:spTree>
    <p:extLst>
      <p:ext uri="{BB962C8B-B14F-4D97-AF65-F5344CB8AC3E}">
        <p14:creationId xmlns:p14="http://schemas.microsoft.com/office/powerpoint/2010/main" val="3444698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One Drive</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420" y="1463992"/>
            <a:ext cx="4278252" cy="1348416"/>
          </a:xfrm>
          <a:prstGeom prst="rect">
            <a:avLst/>
          </a:prstGeom>
        </p:spPr>
      </p:pic>
      <p:sp>
        <p:nvSpPr>
          <p:cNvPr id="4" name="TextBox 3"/>
          <p:cNvSpPr txBox="1"/>
          <p:nvPr/>
        </p:nvSpPr>
        <p:spPr>
          <a:xfrm>
            <a:off x="581193" y="2314222"/>
            <a:ext cx="2444230" cy="3785652"/>
          </a:xfrm>
          <a:prstGeom prst="rect">
            <a:avLst/>
          </a:prstGeom>
          <a:noFill/>
        </p:spPr>
        <p:txBody>
          <a:bodyPr wrap="square" rtlCol="0">
            <a:spAutoFit/>
          </a:bodyPr>
          <a:lstStyle/>
          <a:p>
            <a:r>
              <a:rPr lang="en-US" sz="4800" dirty="0" smtClean="0"/>
              <a:t>Free Tier</a:t>
            </a:r>
          </a:p>
          <a:p>
            <a:endParaRPr lang="en-US" sz="4800" dirty="0"/>
          </a:p>
          <a:p>
            <a:r>
              <a:rPr lang="en-US" sz="4800" dirty="0" smtClean="0"/>
              <a:t>$</a:t>
            </a:r>
          </a:p>
          <a:p>
            <a:endParaRPr lang="en-US" sz="4800" dirty="0"/>
          </a:p>
          <a:p>
            <a:r>
              <a:rPr lang="en-US" sz="4800" dirty="0" smtClean="0"/>
              <a:t>$$$</a:t>
            </a:r>
            <a:endParaRPr lang="en-US" sz="4800" dirty="0"/>
          </a:p>
        </p:txBody>
      </p:sp>
      <p:sp>
        <p:nvSpPr>
          <p:cNvPr id="5" name="TextBox 4"/>
          <p:cNvSpPr txBox="1"/>
          <p:nvPr/>
        </p:nvSpPr>
        <p:spPr>
          <a:xfrm>
            <a:off x="4402482" y="2314222"/>
            <a:ext cx="3138496" cy="3785652"/>
          </a:xfrm>
          <a:prstGeom prst="rect">
            <a:avLst/>
          </a:prstGeom>
          <a:noFill/>
        </p:spPr>
        <p:txBody>
          <a:bodyPr wrap="square" rtlCol="0">
            <a:spAutoFit/>
          </a:bodyPr>
          <a:lstStyle/>
          <a:p>
            <a:r>
              <a:rPr lang="en-US" sz="4800" dirty="0" smtClean="0"/>
              <a:t>5 GB</a:t>
            </a:r>
          </a:p>
          <a:p>
            <a:endParaRPr lang="en-US" sz="4800" dirty="0"/>
          </a:p>
          <a:p>
            <a:r>
              <a:rPr lang="en-US" sz="4800" dirty="0" smtClean="0"/>
              <a:t>50 GB</a:t>
            </a:r>
          </a:p>
          <a:p>
            <a:endParaRPr lang="en-US" sz="4800" dirty="0"/>
          </a:p>
          <a:p>
            <a:r>
              <a:rPr lang="en-US" sz="4800" dirty="0" smtClean="0"/>
              <a:t>1 TB/</a:t>
            </a:r>
            <a:r>
              <a:rPr lang="en-US" sz="3200" dirty="0" smtClean="0"/>
              <a:t>office 365</a:t>
            </a:r>
            <a:endParaRPr lang="en-US" sz="3200" dirty="0"/>
          </a:p>
        </p:txBody>
      </p:sp>
      <p:sp>
        <p:nvSpPr>
          <p:cNvPr id="6" name="TextBox 5"/>
          <p:cNvSpPr txBox="1"/>
          <p:nvPr/>
        </p:nvSpPr>
        <p:spPr>
          <a:xfrm>
            <a:off x="8771467" y="2314222"/>
            <a:ext cx="2839341" cy="3662541"/>
          </a:xfrm>
          <a:prstGeom prst="rect">
            <a:avLst/>
          </a:prstGeom>
          <a:noFill/>
        </p:spPr>
        <p:txBody>
          <a:bodyPr wrap="square" rtlCol="0">
            <a:spAutoFit/>
          </a:bodyPr>
          <a:lstStyle/>
          <a:p>
            <a:r>
              <a:rPr lang="en-US" sz="4800" dirty="0" smtClean="0"/>
              <a:t>0</a:t>
            </a:r>
          </a:p>
          <a:p>
            <a:endParaRPr lang="en-US" sz="4800" dirty="0"/>
          </a:p>
          <a:p>
            <a:r>
              <a:rPr lang="en-US" sz="4400" dirty="0" smtClean="0"/>
              <a:t>1.99/month</a:t>
            </a:r>
          </a:p>
          <a:p>
            <a:endParaRPr lang="en-US" sz="4800" dirty="0"/>
          </a:p>
          <a:p>
            <a:r>
              <a:rPr lang="en-US" sz="4400" dirty="0" smtClean="0"/>
              <a:t>69.99/year</a:t>
            </a:r>
            <a:endParaRPr lang="en-US" sz="4400" dirty="0"/>
          </a:p>
        </p:txBody>
      </p:sp>
    </p:spTree>
    <p:extLst>
      <p:ext uri="{BB962C8B-B14F-4D97-AF65-F5344CB8AC3E}">
        <p14:creationId xmlns:p14="http://schemas.microsoft.com/office/powerpoint/2010/main" val="1630659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1" name="Content Placeholder 2"/>
          <p:cNvSpPr>
            <a:spLocks noGrp="1"/>
          </p:cNvSpPr>
          <p:nvPr>
            <p:ph idx="1"/>
          </p:nvPr>
        </p:nvSpPr>
        <p:spPr>
          <a:xfrm>
            <a:off x="581192" y="2044753"/>
            <a:ext cx="7604865" cy="1150533"/>
          </a:xfrm>
        </p:spPr>
        <p:txBody>
          <a:bodyPr>
            <a:noAutofit/>
          </a:bodyPr>
          <a:lstStyle/>
          <a:p>
            <a:pPr marL="0" indent="0">
              <a:buNone/>
            </a:pPr>
            <a:r>
              <a:rPr lang="en-US" sz="4800" dirty="0" smtClean="0"/>
              <a:t>Includes Microsoft Office 365</a:t>
            </a:r>
            <a:endParaRPr lang="en-US" sz="4800" dirty="0"/>
          </a:p>
        </p:txBody>
      </p:sp>
      <p:sp>
        <p:nvSpPr>
          <p:cNvPr id="7" name="Content Placeholder 2"/>
          <p:cNvSpPr txBox="1">
            <a:spLocks/>
          </p:cNvSpPr>
          <p:nvPr/>
        </p:nvSpPr>
        <p:spPr>
          <a:xfrm>
            <a:off x="581191" y="3687286"/>
            <a:ext cx="7604865" cy="115053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4800" dirty="0" smtClean="0"/>
              <a:t>Work environment</a:t>
            </a:r>
            <a:endParaRPr lang="en-US" sz="4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420" y="1533748"/>
            <a:ext cx="4278252" cy="1348416"/>
          </a:xfrm>
          <a:prstGeom prst="rect">
            <a:avLst/>
          </a:prstGeom>
        </p:spPr>
      </p:pic>
    </p:spTree>
    <p:extLst>
      <p:ext uri="{BB962C8B-B14F-4D97-AF65-F5344CB8AC3E}">
        <p14:creationId xmlns:p14="http://schemas.microsoft.com/office/powerpoint/2010/main" val="4282392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82407" y="1709530"/>
            <a:ext cx="11201896" cy="5314121"/>
          </a:xfrm>
        </p:spPr>
        <p:txBody>
          <a:bodyPr>
            <a:noAutofit/>
          </a:bodyPr>
          <a:lstStyle/>
          <a:p>
            <a:r>
              <a:rPr lang="en-US" sz="3200" dirty="0"/>
              <a:t>1000 KB = 1 </a:t>
            </a:r>
            <a:r>
              <a:rPr lang="en-US" sz="3200" dirty="0" smtClean="0"/>
              <a:t>MB				1000 </a:t>
            </a:r>
            <a:r>
              <a:rPr lang="en-US" sz="3200" dirty="0"/>
              <a:t>MB = 1 </a:t>
            </a:r>
            <a:r>
              <a:rPr lang="en-US" sz="3200" dirty="0" smtClean="0"/>
              <a:t>GB</a:t>
            </a:r>
          </a:p>
          <a:p>
            <a:r>
              <a:rPr lang="en-US" sz="3200" dirty="0" smtClean="0"/>
              <a:t>1 </a:t>
            </a:r>
            <a:r>
              <a:rPr lang="en-US" sz="3200" dirty="0"/>
              <a:t>Microsoft Word document = 10 KB				</a:t>
            </a:r>
            <a:endParaRPr lang="en-US" sz="3200" dirty="0" smtClean="0"/>
          </a:p>
          <a:p>
            <a:pPr lvl="2"/>
            <a:r>
              <a:rPr lang="en-US" sz="2800" dirty="0" smtClean="0"/>
              <a:t>5 </a:t>
            </a:r>
            <a:r>
              <a:rPr lang="en-US" sz="2800" dirty="0"/>
              <a:t>GB = 500,000 Word documents	</a:t>
            </a:r>
            <a:endParaRPr lang="en-US" sz="2800" dirty="0" smtClean="0"/>
          </a:p>
          <a:p>
            <a:r>
              <a:rPr lang="en-US" sz="3200" dirty="0" smtClean="0"/>
              <a:t>1 </a:t>
            </a:r>
            <a:r>
              <a:rPr lang="en-US" sz="3200" dirty="0"/>
              <a:t>Smart phone </a:t>
            </a:r>
            <a:r>
              <a:rPr lang="en-US" sz="3200" dirty="0" smtClean="0"/>
              <a:t>photo / 1 MP3 song </a:t>
            </a:r>
            <a:r>
              <a:rPr lang="en-US" sz="3200" dirty="0"/>
              <a:t>= 5 MB					</a:t>
            </a:r>
            <a:endParaRPr lang="en-US" sz="3200" dirty="0" smtClean="0"/>
          </a:p>
          <a:p>
            <a:pPr lvl="2"/>
            <a:r>
              <a:rPr lang="en-US" sz="2800" dirty="0" smtClean="0"/>
              <a:t>5GB </a:t>
            </a:r>
            <a:r>
              <a:rPr lang="en-US" sz="2800" dirty="0"/>
              <a:t>= 1,000 </a:t>
            </a:r>
            <a:r>
              <a:rPr lang="en-US" sz="2800" dirty="0" smtClean="0"/>
              <a:t>photos or songs</a:t>
            </a:r>
          </a:p>
          <a:p>
            <a:r>
              <a:rPr lang="en-US" sz="3200" dirty="0" smtClean="0"/>
              <a:t>1 </a:t>
            </a:r>
            <a:r>
              <a:rPr lang="en-US" sz="3200" dirty="0"/>
              <a:t>min of smart phone video = 50MB				</a:t>
            </a:r>
            <a:endParaRPr lang="en-US" sz="3200" dirty="0" smtClean="0"/>
          </a:p>
          <a:p>
            <a:pPr lvl="2"/>
            <a:r>
              <a:rPr lang="en-US" sz="2800" dirty="0" smtClean="0"/>
              <a:t>5GB </a:t>
            </a:r>
            <a:r>
              <a:rPr lang="en-US" sz="2800" dirty="0"/>
              <a:t>= 100 short </a:t>
            </a:r>
            <a:r>
              <a:rPr lang="en-US" sz="2800" dirty="0" smtClean="0"/>
              <a:t>videos</a:t>
            </a:r>
          </a:p>
        </p:txBody>
      </p:sp>
      <p:sp>
        <p:nvSpPr>
          <p:cNvPr id="7" name="Content Placeholder 2"/>
          <p:cNvSpPr txBox="1">
            <a:spLocks/>
          </p:cNvSpPr>
          <p:nvPr/>
        </p:nvSpPr>
        <p:spPr>
          <a:xfrm>
            <a:off x="581191" y="3687286"/>
            <a:ext cx="7604865" cy="115053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US" sz="4800" dirty="0"/>
          </a:p>
        </p:txBody>
      </p:sp>
      <p:sp>
        <p:nvSpPr>
          <p:cNvPr id="5" name="TextBox 4"/>
          <p:cNvSpPr txBox="1"/>
          <p:nvPr/>
        </p:nvSpPr>
        <p:spPr>
          <a:xfrm>
            <a:off x="689113" y="670457"/>
            <a:ext cx="5128591" cy="830997"/>
          </a:xfrm>
          <a:prstGeom prst="rect">
            <a:avLst/>
          </a:prstGeom>
          <a:noFill/>
        </p:spPr>
        <p:txBody>
          <a:bodyPr wrap="square" rtlCol="0">
            <a:spAutoFit/>
          </a:bodyPr>
          <a:lstStyle/>
          <a:p>
            <a:r>
              <a:rPr lang="en-US" sz="4800" dirty="0" smtClean="0">
                <a:solidFill>
                  <a:schemeClr val="bg1"/>
                </a:solidFill>
              </a:rPr>
              <a:t>Storage Space</a:t>
            </a:r>
            <a:endParaRPr lang="en-US" sz="4800" dirty="0">
              <a:solidFill>
                <a:schemeClr val="bg1"/>
              </a:solidFill>
            </a:endParaRPr>
          </a:p>
        </p:txBody>
      </p:sp>
    </p:spTree>
    <p:extLst>
      <p:ext uri="{BB962C8B-B14F-4D97-AF65-F5344CB8AC3E}">
        <p14:creationId xmlns:p14="http://schemas.microsoft.com/office/powerpoint/2010/main" val="838268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Computer Storage </a:t>
            </a:r>
            <a:endParaRPr lang="en-US" dirty="0"/>
          </a:p>
        </p:txBody>
      </p:sp>
      <p:pic>
        <p:nvPicPr>
          <p:cNvPr id="4" name="Content Placeholder 3" descr="File:Tatung-einstein-&lt;strong&gt;computer&lt;/strong&gt;.png - Wikimedia Comm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737" y="3108507"/>
            <a:ext cx="3234243" cy="2861672"/>
          </a:xfrm>
        </p:spPr>
      </p:pic>
      <p:pic>
        <p:nvPicPr>
          <p:cNvPr id="5" name="Picture 4" descr="Kasper-ACHS-Block3 - symptoms of galactosemia"/>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3853" y="2220686"/>
            <a:ext cx="2215653" cy="3408697"/>
          </a:xfrm>
          <a:prstGeom prst="rect">
            <a:avLst/>
          </a:prstGeom>
        </p:spPr>
      </p:pic>
      <p:pic>
        <p:nvPicPr>
          <p:cNvPr id="12" name="Picture 11" descr="Clipart - yellow &lt;strong&gt;document&lt;/strong&g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1817" y="1587512"/>
            <a:ext cx="1728991" cy="1728991"/>
          </a:xfrm>
          <a:prstGeom prst="rect">
            <a:avLst/>
          </a:prstGeom>
        </p:spPr>
      </p:pic>
      <p:pic>
        <p:nvPicPr>
          <p:cNvPr id="19" name="Picture 18" descr="Clipart - Good Grad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8117" y="3291450"/>
            <a:ext cx="1462691" cy="1619408"/>
          </a:xfrm>
          <a:prstGeom prst="rect">
            <a:avLst/>
          </a:prstGeom>
        </p:spPr>
      </p:pic>
      <p:pic>
        <p:nvPicPr>
          <p:cNvPr id="24" name="Picture 23" descr="poloroid | Free backgrounds and textures | Cr103.com"/>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8054" y="5191760"/>
            <a:ext cx="1703531" cy="1362825"/>
          </a:xfrm>
          <a:prstGeom prst="rect">
            <a:avLst/>
          </a:prstGeom>
        </p:spPr>
      </p:pic>
      <p:cxnSp>
        <p:nvCxnSpPr>
          <p:cNvPr id="34" name="Straight Arrow Connector 33"/>
          <p:cNvCxnSpPr/>
          <p:nvPr/>
        </p:nvCxnSpPr>
        <p:spPr>
          <a:xfrm flipV="1">
            <a:off x="6980041" y="2722329"/>
            <a:ext cx="2654934" cy="55422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275134" y="3959484"/>
            <a:ext cx="2508318" cy="7313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176770" y="5006164"/>
            <a:ext cx="2705047" cy="51071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929008" y="4006563"/>
            <a:ext cx="1596847" cy="6126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13690" y="5939628"/>
            <a:ext cx="3078480" cy="646331"/>
          </a:xfrm>
          <a:prstGeom prst="rect">
            <a:avLst/>
          </a:prstGeom>
          <a:noFill/>
        </p:spPr>
        <p:txBody>
          <a:bodyPr wrap="square" rtlCol="0">
            <a:spAutoFit/>
          </a:bodyPr>
          <a:lstStyle/>
          <a:p>
            <a:r>
              <a:rPr lang="en-US" sz="3600" b="1" dirty="0" smtClean="0">
                <a:solidFill>
                  <a:srgbClr val="006600"/>
                </a:solidFill>
              </a:rPr>
              <a:t>Hard Drive</a:t>
            </a:r>
            <a:endParaRPr lang="en-US" sz="3600" b="1" dirty="0">
              <a:solidFill>
                <a:srgbClr val="006600"/>
              </a:solidFill>
            </a:endParaRPr>
          </a:p>
        </p:txBody>
      </p:sp>
      <p:cxnSp>
        <p:nvCxnSpPr>
          <p:cNvPr id="42" name="Straight Arrow Connector 41"/>
          <p:cNvCxnSpPr/>
          <p:nvPr/>
        </p:nvCxnSpPr>
        <p:spPr>
          <a:xfrm flipH="1">
            <a:off x="6980041" y="2999439"/>
            <a:ext cx="2673424" cy="622322"/>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6980041" y="4273185"/>
            <a:ext cx="2819832" cy="9738"/>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6916107" y="5256421"/>
            <a:ext cx="2691687" cy="758697"/>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2000"/>
                                        <p:tgtEl>
                                          <p:spTgt spid="42"/>
                                        </p:tgtEl>
                                      </p:cBhvr>
                                    </p:animEffect>
                                  </p:childTnLst>
                                </p:cTn>
                              </p:par>
                              <p:par>
                                <p:cTn id="45" presetID="10"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0"/>
                                        <p:tgtEl>
                                          <p:spTgt spid="46"/>
                                        </p:tgtEl>
                                      </p:cBhvr>
                                    </p:animEffect>
                                  </p:childTnLst>
                                </p:cTn>
                              </p:par>
                              <p:par>
                                <p:cTn id="48" presetID="10" presetClass="entr" presetSubtype="0" fill="hold"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2000"/>
                                        <p:tgtEl>
                                          <p:spTgt spid="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t>Icloud</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875" y="621515"/>
            <a:ext cx="4438844" cy="1355706"/>
          </a:xfrm>
          <a:prstGeom prst="rect">
            <a:avLst/>
          </a:prstGeom>
        </p:spPr>
      </p:pic>
      <p:sp>
        <p:nvSpPr>
          <p:cNvPr id="4" name="TextBox 3"/>
          <p:cNvSpPr txBox="1"/>
          <p:nvPr/>
        </p:nvSpPr>
        <p:spPr>
          <a:xfrm>
            <a:off x="581193" y="2314222"/>
            <a:ext cx="2444230" cy="3785652"/>
          </a:xfrm>
          <a:prstGeom prst="rect">
            <a:avLst/>
          </a:prstGeom>
          <a:noFill/>
        </p:spPr>
        <p:txBody>
          <a:bodyPr wrap="square" rtlCol="0">
            <a:spAutoFit/>
          </a:bodyPr>
          <a:lstStyle/>
          <a:p>
            <a:r>
              <a:rPr lang="en-US" sz="4800" dirty="0" smtClean="0"/>
              <a:t>Free Tier</a:t>
            </a:r>
          </a:p>
          <a:p>
            <a:endParaRPr lang="en-US" sz="4800" dirty="0"/>
          </a:p>
          <a:p>
            <a:r>
              <a:rPr lang="en-US" sz="4800" dirty="0" smtClean="0"/>
              <a:t>$</a:t>
            </a:r>
          </a:p>
          <a:p>
            <a:endParaRPr lang="en-US" sz="4800" dirty="0"/>
          </a:p>
          <a:p>
            <a:r>
              <a:rPr lang="en-US" sz="4800" dirty="0" smtClean="0"/>
              <a:t>$$$</a:t>
            </a:r>
            <a:endParaRPr lang="en-US" sz="4800" dirty="0"/>
          </a:p>
        </p:txBody>
      </p:sp>
      <p:sp>
        <p:nvSpPr>
          <p:cNvPr id="5" name="TextBox 4"/>
          <p:cNvSpPr txBox="1"/>
          <p:nvPr/>
        </p:nvSpPr>
        <p:spPr>
          <a:xfrm>
            <a:off x="4402482" y="2314222"/>
            <a:ext cx="3138496" cy="3785652"/>
          </a:xfrm>
          <a:prstGeom prst="rect">
            <a:avLst/>
          </a:prstGeom>
          <a:noFill/>
        </p:spPr>
        <p:txBody>
          <a:bodyPr wrap="square" rtlCol="0">
            <a:spAutoFit/>
          </a:bodyPr>
          <a:lstStyle/>
          <a:p>
            <a:r>
              <a:rPr lang="en-US" sz="4800" dirty="0"/>
              <a:t>5</a:t>
            </a:r>
            <a:r>
              <a:rPr lang="en-US" sz="4800" dirty="0" smtClean="0"/>
              <a:t> GB</a:t>
            </a:r>
          </a:p>
          <a:p>
            <a:endParaRPr lang="en-US" sz="4800" dirty="0"/>
          </a:p>
          <a:p>
            <a:r>
              <a:rPr lang="en-US" sz="4800" dirty="0" smtClean="0"/>
              <a:t>50 GB</a:t>
            </a:r>
          </a:p>
          <a:p>
            <a:endParaRPr lang="en-US" sz="4800" dirty="0"/>
          </a:p>
          <a:p>
            <a:r>
              <a:rPr lang="en-US" sz="4800" dirty="0" smtClean="0"/>
              <a:t>200 GB</a:t>
            </a:r>
            <a:endParaRPr lang="en-US" sz="3200" dirty="0"/>
          </a:p>
        </p:txBody>
      </p:sp>
      <p:sp>
        <p:nvSpPr>
          <p:cNvPr id="6" name="TextBox 5"/>
          <p:cNvSpPr txBox="1"/>
          <p:nvPr/>
        </p:nvSpPr>
        <p:spPr>
          <a:xfrm>
            <a:off x="8534399" y="2314222"/>
            <a:ext cx="3076409" cy="3724096"/>
          </a:xfrm>
          <a:prstGeom prst="rect">
            <a:avLst/>
          </a:prstGeom>
          <a:noFill/>
        </p:spPr>
        <p:txBody>
          <a:bodyPr wrap="square" rtlCol="0">
            <a:spAutoFit/>
          </a:bodyPr>
          <a:lstStyle/>
          <a:p>
            <a:r>
              <a:rPr lang="en-US" sz="4800" dirty="0" smtClean="0"/>
              <a:t>0</a:t>
            </a:r>
          </a:p>
          <a:p>
            <a:endParaRPr lang="en-US" sz="4800" dirty="0"/>
          </a:p>
          <a:p>
            <a:r>
              <a:rPr lang="en-US" sz="4400" dirty="0" smtClean="0"/>
              <a:t>0.99/ month</a:t>
            </a:r>
          </a:p>
          <a:p>
            <a:endParaRPr lang="en-US" sz="4800" dirty="0"/>
          </a:p>
          <a:p>
            <a:r>
              <a:rPr lang="en-US" sz="4800" dirty="0" smtClean="0"/>
              <a:t>2.99/month</a:t>
            </a:r>
            <a:endParaRPr lang="en-US" sz="4800" dirty="0"/>
          </a:p>
        </p:txBody>
      </p:sp>
    </p:spTree>
    <p:extLst>
      <p:ext uri="{BB962C8B-B14F-4D97-AF65-F5344CB8AC3E}">
        <p14:creationId xmlns:p14="http://schemas.microsoft.com/office/powerpoint/2010/main" val="1941702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071" y="156831"/>
            <a:ext cx="10993549" cy="1475013"/>
          </a:xfrm>
        </p:spPr>
        <p:txBody>
          <a:bodyPr/>
          <a:lstStyle/>
          <a:p>
            <a:r>
              <a:rPr lang="en-US" dirty="0" smtClean="0"/>
              <a:t>Cloud storage 101	</a:t>
            </a:r>
            <a:endParaRPr lang="en-US" dirty="0"/>
          </a:p>
        </p:txBody>
      </p:sp>
      <p:sp>
        <p:nvSpPr>
          <p:cNvPr id="6" name="Rectangle 5"/>
          <p:cNvSpPr/>
          <p:nvPr/>
        </p:nvSpPr>
        <p:spPr>
          <a:xfrm>
            <a:off x="447041" y="1808480"/>
            <a:ext cx="11273768"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510070" y="1449788"/>
            <a:ext cx="10993549" cy="520192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rPr>
              <a:t>Quick </a:t>
            </a:r>
            <a:r>
              <a:rPr lang="en-US" dirty="0" smtClean="0">
                <a:solidFill>
                  <a:schemeClr val="bg1"/>
                </a:solidFill>
              </a:rPr>
              <a:t>tour</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84659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 to consider</a:t>
            </a:r>
            <a:endParaRPr lang="en-US" dirty="0"/>
          </a:p>
        </p:txBody>
      </p:sp>
      <p:sp>
        <p:nvSpPr>
          <p:cNvPr id="3" name="Content Placeholder 2"/>
          <p:cNvSpPr>
            <a:spLocks noGrp="1"/>
          </p:cNvSpPr>
          <p:nvPr>
            <p:ph idx="1"/>
          </p:nvPr>
        </p:nvSpPr>
        <p:spPr/>
        <p:txBody>
          <a:bodyPr>
            <a:normAutofit/>
          </a:bodyPr>
          <a:lstStyle/>
          <a:p>
            <a:r>
              <a:rPr lang="en-US" sz="3600" dirty="0" smtClean="0"/>
              <a:t>What </a:t>
            </a:r>
            <a:r>
              <a:rPr lang="en-US" sz="3600" dirty="0"/>
              <a:t>do you need the space </a:t>
            </a:r>
            <a:r>
              <a:rPr lang="en-US" sz="3600" dirty="0" smtClean="0"/>
              <a:t>for?</a:t>
            </a:r>
            <a:endParaRPr lang="en-US" sz="3600" dirty="0"/>
          </a:p>
          <a:p>
            <a:r>
              <a:rPr lang="en-US" sz="3600" dirty="0" smtClean="0"/>
              <a:t>Backup or </a:t>
            </a:r>
            <a:r>
              <a:rPr lang="en-US" sz="3600" dirty="0"/>
              <a:t>something </a:t>
            </a:r>
            <a:r>
              <a:rPr lang="en-US" sz="3600" dirty="0" smtClean="0"/>
              <a:t>you'll use often?</a:t>
            </a:r>
            <a:endParaRPr lang="en-US" sz="3600" dirty="0"/>
          </a:p>
          <a:p>
            <a:r>
              <a:rPr lang="en-US" sz="3600" dirty="0" smtClean="0"/>
              <a:t>What </a:t>
            </a:r>
            <a:r>
              <a:rPr lang="en-US" sz="3600" dirty="0"/>
              <a:t>products do you work in - </a:t>
            </a:r>
            <a:r>
              <a:rPr lang="en-US" sz="3600" dirty="0" smtClean="0"/>
              <a:t>Office</a:t>
            </a:r>
            <a:r>
              <a:rPr lang="en-US" sz="3600" dirty="0"/>
              <a:t>, </a:t>
            </a:r>
            <a:r>
              <a:rPr lang="en-US" sz="3600" dirty="0" smtClean="0"/>
              <a:t>Google Docs</a:t>
            </a:r>
            <a:r>
              <a:rPr lang="en-US" sz="3600" dirty="0"/>
              <a:t>, </a:t>
            </a:r>
            <a:r>
              <a:rPr lang="en-US" sz="3600" dirty="0" smtClean="0"/>
              <a:t>Pages</a:t>
            </a:r>
            <a:r>
              <a:rPr lang="en-US" sz="3600" dirty="0"/>
              <a:t>, etc</a:t>
            </a:r>
            <a:r>
              <a:rPr lang="en-US" sz="3600" dirty="0" smtClean="0"/>
              <a:t>.?</a:t>
            </a:r>
          </a:p>
          <a:p>
            <a:r>
              <a:rPr lang="en-US" sz="3600" dirty="0" smtClean="0"/>
              <a:t>Time and energy vs. costs?</a:t>
            </a:r>
            <a:endParaRPr lang="en-US" sz="3600" dirty="0"/>
          </a:p>
          <a:p>
            <a:endParaRPr lang="en-US" dirty="0"/>
          </a:p>
        </p:txBody>
      </p:sp>
    </p:spTree>
    <p:extLst>
      <p:ext uri="{BB962C8B-B14F-4D97-AF65-F5344CB8AC3E}">
        <p14:creationId xmlns:p14="http://schemas.microsoft.com/office/powerpoint/2010/main" val="3088899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071" y="156831"/>
            <a:ext cx="10993549" cy="1475013"/>
          </a:xfrm>
        </p:spPr>
        <p:txBody>
          <a:bodyPr/>
          <a:lstStyle/>
          <a:p>
            <a:r>
              <a:rPr lang="en-US" dirty="0" smtClean="0"/>
              <a:t>Cloud storage 101	</a:t>
            </a:r>
            <a:endParaRPr lang="en-US" dirty="0"/>
          </a:p>
        </p:txBody>
      </p:sp>
      <p:sp>
        <p:nvSpPr>
          <p:cNvPr id="6" name="Rectangle 5"/>
          <p:cNvSpPr/>
          <p:nvPr/>
        </p:nvSpPr>
        <p:spPr>
          <a:xfrm>
            <a:off x="447041" y="1808480"/>
            <a:ext cx="11273768"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510070" y="2072640"/>
            <a:ext cx="10993549" cy="520192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rPr>
              <a:t>questions</a:t>
            </a:r>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35876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Computer Storage </a:t>
            </a:r>
            <a:endParaRPr lang="en-US" dirty="0"/>
          </a:p>
        </p:txBody>
      </p:sp>
      <p:pic>
        <p:nvPicPr>
          <p:cNvPr id="4" name="Content Placeholder 3" descr="File:Tatung-einstein-&lt;strong&gt;computer&lt;/strong&gt;.png - Wikimedia Comm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737" y="3108507"/>
            <a:ext cx="3234243" cy="2861672"/>
          </a:xfrm>
        </p:spPr>
      </p:pic>
      <p:pic>
        <p:nvPicPr>
          <p:cNvPr id="5" name="Picture 4" descr="Kasper-ACHS-Block3 - symptoms of galactosemia"/>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3853" y="2220686"/>
            <a:ext cx="2215653" cy="3408697"/>
          </a:xfrm>
          <a:prstGeom prst="rect">
            <a:avLst/>
          </a:prstGeom>
        </p:spPr>
      </p:pic>
      <p:pic>
        <p:nvPicPr>
          <p:cNvPr id="12" name="Picture 11" descr="Clipart - yellow &lt;strong&gt;document&lt;/strong&g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1817" y="1587512"/>
            <a:ext cx="1728991" cy="1728991"/>
          </a:xfrm>
          <a:prstGeom prst="rect">
            <a:avLst/>
          </a:prstGeom>
        </p:spPr>
      </p:pic>
      <p:pic>
        <p:nvPicPr>
          <p:cNvPr id="19" name="Picture 18" descr="Clipart - Good Grad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8117" y="3291450"/>
            <a:ext cx="1462691" cy="1619408"/>
          </a:xfrm>
          <a:prstGeom prst="rect">
            <a:avLst/>
          </a:prstGeom>
        </p:spPr>
      </p:pic>
      <p:pic>
        <p:nvPicPr>
          <p:cNvPr id="24" name="Picture 23" descr="poloroid | Free backgrounds and textures | Cr103.com"/>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8054" y="5191760"/>
            <a:ext cx="1703531" cy="1362825"/>
          </a:xfrm>
          <a:prstGeom prst="rect">
            <a:avLst/>
          </a:prstGeom>
        </p:spPr>
      </p:pic>
      <p:cxnSp>
        <p:nvCxnSpPr>
          <p:cNvPr id="34" name="Straight Arrow Connector 33"/>
          <p:cNvCxnSpPr/>
          <p:nvPr/>
        </p:nvCxnSpPr>
        <p:spPr>
          <a:xfrm flipV="1">
            <a:off x="6980041" y="2722329"/>
            <a:ext cx="2654934" cy="55422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275134" y="3959484"/>
            <a:ext cx="2508318" cy="7313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176770" y="5006164"/>
            <a:ext cx="2705047" cy="51071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929008" y="4006563"/>
            <a:ext cx="1596847" cy="6126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13690" y="5939628"/>
            <a:ext cx="3078480" cy="646331"/>
          </a:xfrm>
          <a:prstGeom prst="rect">
            <a:avLst/>
          </a:prstGeom>
          <a:noFill/>
        </p:spPr>
        <p:txBody>
          <a:bodyPr wrap="square" rtlCol="0">
            <a:spAutoFit/>
          </a:bodyPr>
          <a:lstStyle/>
          <a:p>
            <a:r>
              <a:rPr lang="en-US" sz="3600" b="1" dirty="0" smtClean="0">
                <a:solidFill>
                  <a:srgbClr val="006600"/>
                </a:solidFill>
              </a:rPr>
              <a:t>Hard Drive</a:t>
            </a:r>
            <a:endParaRPr lang="en-US" sz="3600" b="1" dirty="0">
              <a:solidFill>
                <a:srgbClr val="006600"/>
              </a:solidFill>
            </a:endParaRPr>
          </a:p>
        </p:txBody>
      </p:sp>
      <p:cxnSp>
        <p:nvCxnSpPr>
          <p:cNvPr id="42" name="Straight Arrow Connector 41"/>
          <p:cNvCxnSpPr/>
          <p:nvPr/>
        </p:nvCxnSpPr>
        <p:spPr>
          <a:xfrm flipH="1">
            <a:off x="6980041" y="2999439"/>
            <a:ext cx="2673424" cy="622322"/>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6980041" y="4273185"/>
            <a:ext cx="2819832" cy="9738"/>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6916107" y="5256421"/>
            <a:ext cx="2691687" cy="758697"/>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lt;strong&gt;Disk&lt;/strong&gt; Computer Disc · Free vector graphic on Pixab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5730" y="1916570"/>
            <a:ext cx="980924" cy="921149"/>
          </a:xfrm>
          <a:prstGeom prst="rect">
            <a:avLst/>
          </a:prstGeom>
        </p:spPr>
      </p:pic>
      <p:cxnSp>
        <p:nvCxnSpPr>
          <p:cNvPr id="17" name="Straight Arrow Connector 16"/>
          <p:cNvCxnSpPr/>
          <p:nvPr/>
        </p:nvCxnSpPr>
        <p:spPr>
          <a:xfrm flipH="1" flipV="1">
            <a:off x="4346124" y="2610607"/>
            <a:ext cx="660880" cy="52685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775937" y="2629397"/>
            <a:ext cx="756183" cy="15457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lt;strong&gt;Disk&lt;/strong&gt; Computer Disc · Free vector graphic on Pixab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9152" y="2837719"/>
            <a:ext cx="611547" cy="574281"/>
          </a:xfrm>
          <a:prstGeom prst="rect">
            <a:avLst/>
          </a:prstGeom>
        </p:spPr>
      </p:pic>
      <p:pic>
        <p:nvPicPr>
          <p:cNvPr id="26" name="Picture 25" descr="Clipart - Good Grad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2589" y="1813662"/>
            <a:ext cx="679231" cy="752006"/>
          </a:xfrm>
          <a:prstGeom prst="rect">
            <a:avLst/>
          </a:prstGeom>
        </p:spPr>
      </p:pic>
      <p:pic>
        <p:nvPicPr>
          <p:cNvPr id="27" name="Picture 26" descr="Clipart - Good Grad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7208" y="2600649"/>
            <a:ext cx="404641" cy="447996"/>
          </a:xfrm>
          <a:prstGeom prst="rect">
            <a:avLst/>
          </a:prstGeom>
        </p:spPr>
      </p:pic>
      <p:sp>
        <p:nvSpPr>
          <p:cNvPr id="23" name="TextBox 22"/>
          <p:cNvSpPr txBox="1"/>
          <p:nvPr/>
        </p:nvSpPr>
        <p:spPr>
          <a:xfrm>
            <a:off x="4698036" y="1909661"/>
            <a:ext cx="3897323" cy="646331"/>
          </a:xfrm>
          <a:prstGeom prst="rect">
            <a:avLst/>
          </a:prstGeom>
          <a:noFill/>
        </p:spPr>
        <p:txBody>
          <a:bodyPr wrap="square" rtlCol="0">
            <a:spAutoFit/>
          </a:bodyPr>
          <a:lstStyle/>
          <a:p>
            <a:r>
              <a:rPr lang="en-US" sz="3600" b="1" dirty="0" smtClean="0">
                <a:solidFill>
                  <a:srgbClr val="006600"/>
                </a:solidFill>
              </a:rPr>
              <a:t>External Drive</a:t>
            </a:r>
            <a:endParaRPr lang="en-US" sz="3600" b="1" dirty="0">
              <a:solidFill>
                <a:srgbClr val="006600"/>
              </a:solidFill>
            </a:endParaRPr>
          </a:p>
        </p:txBody>
      </p:sp>
    </p:spTree>
    <p:extLst>
      <p:ext uri="{BB962C8B-B14F-4D97-AF65-F5344CB8AC3E}">
        <p14:creationId xmlns:p14="http://schemas.microsoft.com/office/powerpoint/2010/main" val="36188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Computer Storage </a:t>
            </a:r>
            <a:endParaRPr lang="en-US" dirty="0"/>
          </a:p>
        </p:txBody>
      </p:sp>
      <p:pic>
        <p:nvPicPr>
          <p:cNvPr id="4" name="Content Placeholder 3" descr="File:Tatung-einstein-&lt;strong&gt;computer&lt;/strong&gt;.png - Wikimedia Comm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906" y="4715638"/>
            <a:ext cx="2543305" cy="2250327"/>
          </a:xfrm>
        </p:spPr>
      </p:pic>
      <p:pic>
        <p:nvPicPr>
          <p:cNvPr id="5" name="Picture 4" descr="Kasper-ACHS-Block3 - symptoms of galactosemia"/>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0736" y="1876221"/>
            <a:ext cx="950976" cy="1463040"/>
          </a:xfrm>
          <a:prstGeom prst="rect">
            <a:avLst/>
          </a:prstGeom>
        </p:spPr>
      </p:pic>
      <p:pic>
        <p:nvPicPr>
          <p:cNvPr id="6" name="Picture 5" descr="Kasper-ACHS-Block3 - symptoms of galactosemia"/>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361613" y="1919246"/>
            <a:ext cx="950976" cy="1463040"/>
          </a:xfrm>
          <a:prstGeom prst="rect">
            <a:avLst/>
          </a:prstGeom>
          <a:solidFill>
            <a:schemeClr val="accent2"/>
          </a:solidFill>
        </p:spPr>
      </p:pic>
      <p:pic>
        <p:nvPicPr>
          <p:cNvPr id="7" name="Picture 6" descr="Kasper-ACHS-Block3 - symptoms of galactosemia"/>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435660" y="1907600"/>
            <a:ext cx="950976" cy="1463040"/>
          </a:xfrm>
          <a:prstGeom prst="rect">
            <a:avLst/>
          </a:prstGeom>
        </p:spPr>
      </p:pic>
      <p:pic>
        <p:nvPicPr>
          <p:cNvPr id="8" name="Content Placeholder 3" descr="File:Tatung-einstein-&lt;strong&gt;computer&lt;/strong&gt;.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27" y="4856730"/>
            <a:ext cx="2360727" cy="2088781"/>
          </a:xfrm>
          <a:prstGeom prst="rect">
            <a:avLst/>
          </a:prstGeom>
        </p:spPr>
      </p:pic>
      <p:pic>
        <p:nvPicPr>
          <p:cNvPr id="9" name="Content Placeholder 3" descr="File:Tatung-einstein-&lt;strong&gt;computer&lt;/strong&gt;.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349" y="4811977"/>
            <a:ext cx="2467860" cy="2183573"/>
          </a:xfrm>
          <a:prstGeom prst="rect">
            <a:avLst/>
          </a:prstGeom>
        </p:spPr>
      </p:pic>
      <p:cxnSp>
        <p:nvCxnSpPr>
          <p:cNvPr id="11" name="Straight Arrow Connector 10"/>
          <p:cNvCxnSpPr/>
          <p:nvPr/>
        </p:nvCxnSpPr>
        <p:spPr>
          <a:xfrm>
            <a:off x="1556224" y="3505778"/>
            <a:ext cx="0" cy="1162885"/>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37101" y="3709838"/>
            <a:ext cx="0" cy="1146892"/>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11148" y="3701874"/>
            <a:ext cx="0" cy="1076831"/>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Picture 2" descr="&lt;strong&gt;Disk&lt;/strong&gt; Computer Disc · Free vector graphic on Pixab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9551" y="5606221"/>
            <a:ext cx="1186543" cy="1114238"/>
          </a:xfrm>
          <a:prstGeom prst="rect">
            <a:avLst/>
          </a:prstGeom>
        </p:spPr>
      </p:pic>
      <p:cxnSp>
        <p:nvCxnSpPr>
          <p:cNvPr id="15" name="Straight Arrow Connector 14"/>
          <p:cNvCxnSpPr/>
          <p:nvPr/>
        </p:nvCxnSpPr>
        <p:spPr>
          <a:xfrm flipH="1" flipV="1">
            <a:off x="1895083" y="6502021"/>
            <a:ext cx="1089005" cy="59486"/>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lt;strong&gt;Disk&lt;/strong&gt; Computer Disc · Free vector graphic on Pixabay"/>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19795" y="5606221"/>
            <a:ext cx="1067039" cy="1002016"/>
          </a:xfrm>
          <a:prstGeom prst="rect">
            <a:avLst/>
          </a:prstGeom>
        </p:spPr>
      </p:pic>
      <p:cxnSp>
        <p:nvCxnSpPr>
          <p:cNvPr id="17" name="Straight Arrow Connector 16"/>
          <p:cNvCxnSpPr/>
          <p:nvPr/>
        </p:nvCxnSpPr>
        <p:spPr>
          <a:xfrm flipH="1" flipV="1">
            <a:off x="6420601" y="6461057"/>
            <a:ext cx="1001486" cy="40964"/>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0469152" y="6509657"/>
            <a:ext cx="888114" cy="9858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lt;strong&gt;Disk&lt;/strong&gt; Computer Disc · Free vector graphic on Pixabay"/>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995081" y="5479523"/>
            <a:ext cx="1067039" cy="1002016"/>
          </a:xfrm>
          <a:prstGeom prst="rect">
            <a:avLst/>
          </a:prstGeom>
        </p:spPr>
      </p:pic>
      <p:cxnSp>
        <p:nvCxnSpPr>
          <p:cNvPr id="22" name="Straight Connector 21"/>
          <p:cNvCxnSpPr/>
          <p:nvPr/>
        </p:nvCxnSpPr>
        <p:spPr>
          <a:xfrm>
            <a:off x="4250727" y="1921633"/>
            <a:ext cx="0" cy="463731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561470" y="1962030"/>
            <a:ext cx="0" cy="463731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280368" y="3739966"/>
            <a:ext cx="952251" cy="1819476"/>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567965" y="3680529"/>
            <a:ext cx="952251" cy="1819476"/>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0576349" y="3627139"/>
            <a:ext cx="952251" cy="1819476"/>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63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	</a:t>
            </a:r>
            <a:endParaRPr lang="en-US" dirty="0"/>
          </a:p>
        </p:txBody>
      </p:sp>
      <p:sp>
        <p:nvSpPr>
          <p:cNvPr id="4" name="Content Placeholder 3"/>
          <p:cNvSpPr>
            <a:spLocks noGrp="1"/>
          </p:cNvSpPr>
          <p:nvPr>
            <p:ph idx="1"/>
          </p:nvPr>
        </p:nvSpPr>
        <p:spPr/>
        <p:txBody>
          <a:bodyPr>
            <a:normAutofit/>
          </a:bodyPr>
          <a:lstStyle/>
          <a:p>
            <a:r>
              <a:rPr lang="en-US" sz="4800" dirty="0" smtClean="0"/>
              <a:t>Cloud storage is a system of storage where a user saves data </a:t>
            </a:r>
            <a:r>
              <a:rPr lang="en-US" sz="4800" dirty="0"/>
              <a:t>remotely with the ability to access the data through the Internet</a:t>
            </a:r>
          </a:p>
        </p:txBody>
      </p:sp>
    </p:spTree>
    <p:extLst>
      <p:ext uri="{BB962C8B-B14F-4D97-AF65-F5344CB8AC3E}">
        <p14:creationId xmlns:p14="http://schemas.microsoft.com/office/powerpoint/2010/main" val="3175886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0536" y="3719222"/>
            <a:ext cx="11029615" cy="3678303"/>
          </a:xfrm>
        </p:spPr>
        <p:txBody>
          <a:bodyPr/>
          <a:lstStyle/>
          <a:p>
            <a:endParaRPr lang="en-US" dirty="0"/>
          </a:p>
        </p:txBody>
      </p:sp>
      <p:pic>
        <p:nvPicPr>
          <p:cNvPr id="5" name="Picture 4" descr="Kasper-ACHS-Block3 - symptoms of galactosemia"/>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25251" y="2723181"/>
            <a:ext cx="2215620" cy="3408646"/>
          </a:xfrm>
          <a:prstGeom prst="rect">
            <a:avLst/>
          </a:prstGeom>
        </p:spPr>
      </p:pic>
      <p:pic>
        <p:nvPicPr>
          <p:cNvPr id="6" name="Content Placeholder 3" descr="File:Tatung-einstein-&lt;strong&gt;computer&lt;/strong&g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3580" y="4332999"/>
            <a:ext cx="3234243" cy="2861672"/>
          </a:xfrm>
          <a:prstGeom prst="rect">
            <a:avLst/>
          </a:prstGeom>
        </p:spPr>
      </p:pic>
      <p:pic>
        <p:nvPicPr>
          <p:cNvPr id="7" name="Picture 6" descr="Clipart - yellow &lt;strong&gt;document&lt;/strong&g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3727" y="4515044"/>
            <a:ext cx="1728991" cy="1728991"/>
          </a:xfrm>
          <a:prstGeom prst="rect">
            <a:avLst/>
          </a:prstGeom>
        </p:spPr>
      </p:pic>
      <p:pic>
        <p:nvPicPr>
          <p:cNvPr id="10" name="Picture 9" descr="Cute &lt;strong&gt;Cloud&lt;/strong&gt; - Coloring Book by uroesch - Cute &lt;strong&gt;cloud&lt;/strong&gt; for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8043" y="1548122"/>
            <a:ext cx="3153566" cy="2309988"/>
          </a:xfrm>
          <a:prstGeom prst="rect">
            <a:avLst/>
          </a:prstGeom>
        </p:spPr>
      </p:pic>
      <p:pic>
        <p:nvPicPr>
          <p:cNvPr id="11" name="Picture 10" descr="Clipart - yellow &lt;strong&gt;document&lt;/strong&g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1656" y="1973246"/>
            <a:ext cx="638089" cy="638089"/>
          </a:xfrm>
          <a:prstGeom prst="rect">
            <a:avLst/>
          </a:prstGeom>
        </p:spPr>
      </p:pic>
      <p:pic>
        <p:nvPicPr>
          <p:cNvPr id="12" name="Picture 11" descr="Clipart - Good Grad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2118" y="1714582"/>
            <a:ext cx="744863" cy="824670"/>
          </a:xfrm>
          <a:prstGeom prst="rect">
            <a:avLst/>
          </a:prstGeom>
        </p:spPr>
      </p:pic>
      <p:pic>
        <p:nvPicPr>
          <p:cNvPr id="13" name="Picture 12" descr="poloroid | Free backgrounds and textures | Cr103.com"/>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9171" y="2112147"/>
            <a:ext cx="496111" cy="396889"/>
          </a:xfrm>
          <a:prstGeom prst="rect">
            <a:avLst/>
          </a:prstGeom>
        </p:spPr>
      </p:pic>
      <p:cxnSp>
        <p:nvCxnSpPr>
          <p:cNvPr id="14" name="Straight Arrow Connector 13"/>
          <p:cNvCxnSpPr/>
          <p:nvPr/>
        </p:nvCxnSpPr>
        <p:spPr>
          <a:xfrm flipV="1">
            <a:off x="2897670" y="5495885"/>
            <a:ext cx="812111" cy="380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054613" y="5702603"/>
            <a:ext cx="812111" cy="380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518663" y="3759300"/>
            <a:ext cx="1701036" cy="117148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19917" y="535153"/>
            <a:ext cx="10769599" cy="1077218"/>
          </a:xfrm>
          <a:prstGeom prst="rect">
            <a:avLst/>
          </a:prstGeom>
        </p:spPr>
        <p:txBody>
          <a:bodyPr wrap="square">
            <a:spAutoFit/>
          </a:bodyPr>
          <a:lstStyle/>
          <a:p>
            <a:r>
              <a:rPr lang="en-US" sz="3200" dirty="0">
                <a:solidFill>
                  <a:schemeClr val="bg1"/>
                </a:solidFill>
              </a:rPr>
              <a:t>Cloud storage is a system of storage where a user saves data remotely with the ability to access the data through the Internet</a:t>
            </a:r>
          </a:p>
        </p:txBody>
      </p:sp>
      <p:cxnSp>
        <p:nvCxnSpPr>
          <p:cNvPr id="33" name="Straight Arrow Connector 32"/>
          <p:cNvCxnSpPr/>
          <p:nvPr/>
        </p:nvCxnSpPr>
        <p:spPr>
          <a:xfrm flipV="1">
            <a:off x="2514625" y="2601057"/>
            <a:ext cx="1197909" cy="4430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529799" y="2990109"/>
            <a:ext cx="1290490" cy="330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Clipart - Good Grad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599" y="4976458"/>
            <a:ext cx="1462691" cy="1619408"/>
          </a:xfrm>
          <a:prstGeom prst="rect">
            <a:avLst/>
          </a:prstGeom>
        </p:spPr>
      </p:pic>
      <p:pic>
        <p:nvPicPr>
          <p:cNvPr id="38" name="Picture 37" descr="poloroid | Free backgrounds and textures | Cr103.com"/>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3316" y="5379539"/>
            <a:ext cx="1703531" cy="1362825"/>
          </a:xfrm>
          <a:prstGeom prst="rect">
            <a:avLst/>
          </a:prstGeom>
        </p:spPr>
      </p:pic>
    </p:spTree>
    <p:extLst>
      <p:ext uri="{BB962C8B-B14F-4D97-AF65-F5344CB8AC3E}">
        <p14:creationId xmlns:p14="http://schemas.microsoft.com/office/powerpoint/2010/main" val="89960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750"/>
                                        <p:tgtEl>
                                          <p:spTgt spid="33"/>
                                        </p:tgtEl>
                                      </p:cBhvr>
                                    </p:animEffect>
                                  </p:childTnLst>
                                </p:cTn>
                              </p:par>
                              <p:par>
                                <p:cTn id="58" presetID="10"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2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	</a:t>
            </a:r>
            <a:endParaRPr lang="en-US" dirty="0"/>
          </a:p>
        </p:txBody>
      </p:sp>
      <p:sp>
        <p:nvSpPr>
          <p:cNvPr id="3" name="Content Placeholder 2"/>
          <p:cNvSpPr>
            <a:spLocks noGrp="1"/>
          </p:cNvSpPr>
          <p:nvPr>
            <p:ph idx="1"/>
          </p:nvPr>
        </p:nvSpPr>
        <p:spPr>
          <a:xfrm>
            <a:off x="409129" y="1610407"/>
            <a:ext cx="11373741" cy="5247593"/>
          </a:xfrm>
        </p:spPr>
        <p:txBody>
          <a:bodyPr>
            <a:normAutofit/>
          </a:bodyPr>
          <a:lstStyle/>
          <a:p>
            <a:pPr marL="0" indent="0">
              <a:buNone/>
            </a:pPr>
            <a:r>
              <a:rPr lang="en-US" sz="4000" dirty="0" smtClean="0"/>
              <a:t>Concept is not new </a:t>
            </a:r>
          </a:p>
          <a:p>
            <a:pPr marL="0" indent="0">
              <a:buNone/>
            </a:pPr>
            <a:r>
              <a:rPr lang="en-US" sz="2800" dirty="0" smtClean="0"/>
              <a:t>ARPANET(1960) / </a:t>
            </a:r>
            <a:r>
              <a:rPr lang="en-US" sz="2800" dirty="0" err="1" smtClean="0"/>
              <a:t>DotCom</a:t>
            </a:r>
            <a:r>
              <a:rPr lang="en-US" sz="2800" dirty="0" smtClean="0"/>
              <a:t> Boom (1990) / Amazon Web Services (2002)</a:t>
            </a:r>
          </a:p>
          <a:p>
            <a:pPr marL="0" indent="0">
              <a:buNone/>
            </a:pPr>
            <a:r>
              <a:rPr lang="en-US" sz="2800" dirty="0" smtClean="0"/>
              <a:t>EMAIL</a:t>
            </a:r>
          </a:p>
          <a:p>
            <a:pPr marL="0" indent="0">
              <a:buNone/>
            </a:pPr>
            <a:endParaRPr lang="en-US" sz="1600" dirty="0" smtClean="0"/>
          </a:p>
          <a:p>
            <a:pPr marL="0" indent="0">
              <a:buNone/>
            </a:pPr>
            <a:r>
              <a:rPr lang="en-US" sz="4000" dirty="0" smtClean="0"/>
              <a:t>Applications are expanding</a:t>
            </a:r>
          </a:p>
          <a:p>
            <a:pPr marL="0" indent="0">
              <a:buNone/>
            </a:pPr>
            <a:r>
              <a:rPr lang="en-US" sz="2800" dirty="0" smtClean="0"/>
              <a:t>Backup insurance (Carbonite/</a:t>
            </a:r>
            <a:r>
              <a:rPr lang="en-US" sz="2800" dirty="0" err="1" smtClean="0"/>
              <a:t>Mozy</a:t>
            </a:r>
            <a:r>
              <a:rPr lang="en-US" sz="2800" dirty="0" smtClean="0"/>
              <a:t>) </a:t>
            </a:r>
          </a:p>
          <a:p>
            <a:pPr marL="0" indent="0">
              <a:buNone/>
            </a:pPr>
            <a:r>
              <a:rPr lang="en-US" sz="2800" dirty="0" smtClean="0"/>
              <a:t>Personal storage - Google Drive/iCloud and more</a:t>
            </a:r>
          </a:p>
          <a:p>
            <a:pPr marL="0" indent="0">
              <a:buNone/>
            </a:pPr>
            <a:endParaRPr lang="en-US" sz="1600" dirty="0"/>
          </a:p>
        </p:txBody>
      </p:sp>
    </p:spTree>
    <p:extLst>
      <p:ext uri="{BB962C8B-B14F-4D97-AF65-F5344CB8AC3E}">
        <p14:creationId xmlns:p14="http://schemas.microsoft.com/office/powerpoint/2010/main" val="204186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071" y="156831"/>
            <a:ext cx="10993549" cy="1475013"/>
          </a:xfrm>
        </p:spPr>
        <p:txBody>
          <a:bodyPr/>
          <a:lstStyle/>
          <a:p>
            <a:r>
              <a:rPr lang="en-US" dirty="0" smtClean="0"/>
              <a:t>Cloud storage 101	</a:t>
            </a:r>
            <a:endParaRPr lang="en-US" dirty="0"/>
          </a:p>
        </p:txBody>
      </p:sp>
      <p:sp>
        <p:nvSpPr>
          <p:cNvPr id="6" name="Rectangle 5"/>
          <p:cNvSpPr/>
          <p:nvPr/>
        </p:nvSpPr>
        <p:spPr>
          <a:xfrm>
            <a:off x="447041" y="1808480"/>
            <a:ext cx="11273768"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587150" y="2201332"/>
            <a:ext cx="10993549" cy="3041227"/>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rPr>
              <a:t>Benefits/drawbacks</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45035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1411</TotalTime>
  <Words>2980</Words>
  <Application>Microsoft Office PowerPoint</Application>
  <PresentationFormat>Widescreen</PresentationFormat>
  <Paragraphs>374</Paragraphs>
  <Slides>33</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Gill Sans MT</vt:lpstr>
      <vt:lpstr>Wingdings 2</vt:lpstr>
      <vt:lpstr>Dividend</vt:lpstr>
      <vt:lpstr>Cloud storage 101 </vt:lpstr>
      <vt:lpstr>Cloud storage 101 </vt:lpstr>
      <vt:lpstr>Traditional Computer Storage </vt:lpstr>
      <vt:lpstr>Traditional Computer Storage </vt:lpstr>
      <vt:lpstr>Traditional Computer Storage </vt:lpstr>
      <vt:lpstr>Cloud storage </vt:lpstr>
      <vt:lpstr>PowerPoint Presentation</vt:lpstr>
      <vt:lpstr>Cloud storage </vt:lpstr>
      <vt:lpstr>Cloud storage 101 </vt:lpstr>
      <vt:lpstr>Cloud Storage </vt:lpstr>
      <vt:lpstr>Cloud Storage </vt:lpstr>
      <vt:lpstr>Cloud storage 101 </vt:lpstr>
      <vt:lpstr>Traditional Computer Storage </vt:lpstr>
      <vt:lpstr>CLOUD Computer Storage </vt:lpstr>
      <vt:lpstr>Cloud Computer Storage </vt:lpstr>
      <vt:lpstr>Cloud Storage </vt:lpstr>
      <vt:lpstr>Getting to Your Cloud</vt:lpstr>
      <vt:lpstr>Cloud Computer Storage </vt:lpstr>
      <vt:lpstr>Cloud Computer Storage </vt:lpstr>
      <vt:lpstr>Cloud Computer Storage </vt:lpstr>
      <vt:lpstr>Cloud storage 101 </vt:lpstr>
      <vt:lpstr>services</vt:lpstr>
      <vt:lpstr>Dropbox</vt:lpstr>
      <vt:lpstr>PowerPoint Presentation</vt:lpstr>
      <vt:lpstr>Google Drive</vt:lpstr>
      <vt:lpstr>PowerPoint Presentation</vt:lpstr>
      <vt:lpstr>One Drive</vt:lpstr>
      <vt:lpstr>PowerPoint Presentation</vt:lpstr>
      <vt:lpstr>PowerPoint Presentation</vt:lpstr>
      <vt:lpstr>Icloud</vt:lpstr>
      <vt:lpstr>Cloud storage 101 </vt:lpstr>
      <vt:lpstr>Some questions to consider</vt:lpstr>
      <vt:lpstr>Cloud storage 101 </vt:lpstr>
    </vt:vector>
  </TitlesOfParts>
  <Company>Indian Prairie Public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storage 101</dc:title>
  <dc:creator>T.J. Szafranski</dc:creator>
  <cp:lastModifiedBy>T.J. Szafranski</cp:lastModifiedBy>
  <cp:revision>47</cp:revision>
  <dcterms:created xsi:type="dcterms:W3CDTF">2018-07-02T18:32:34Z</dcterms:created>
  <dcterms:modified xsi:type="dcterms:W3CDTF">2018-07-18T17:16:16Z</dcterms:modified>
</cp:coreProperties>
</file>