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Source Code Pro"/>
      <p:regular r:id="rId27"/>
      <p:bold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SourceCodePro-bold.fntdata"/><Relationship Id="rId27" Type="http://schemas.openxmlformats.org/officeDocument/2006/relationships/font" Target="fonts/SourceCode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swald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Oswald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cbb435471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cbb435471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cbb435471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cbb435471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cbb435471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cbb435471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2c78646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f2c78646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f2c78646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f2c78646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2c78646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f2c78646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2c78646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f2c78646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f2c78646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f2c78646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2c78646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f2c78646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f2e46448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f2e46448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cbb43547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cbb43547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f2e46448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f2e46448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f2e46448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f2e46448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cbbabe13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cbbabe13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cbb43547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cbb43547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cbb435471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cbb435471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cbb435471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cbb43547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cbb435471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cbb435471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cbb435471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cbb435471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cbb435471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cbb435471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cbb435471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cbb435471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Restoration with Adobe Photoshop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&amp; Tricks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129300" y="4692075"/>
            <a:ext cx="43596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Kathleen Weiss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Keep a copy of your original ,  a Photoshop copy (.psd), and a final edited version. </a:t>
            </a:r>
            <a:endParaRPr sz="1800"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0125" y="194800"/>
            <a:ext cx="1333325" cy="136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0042" y="1689025"/>
            <a:ext cx="1513496" cy="148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9475" y="3252225"/>
            <a:ext cx="2134632" cy="158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6240525" y="610613"/>
            <a:ext cx="14157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Original</a:t>
            </a:r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6240525" y="2163825"/>
            <a:ext cx="20541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Photoshop</a:t>
            </a:r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6240525" y="3780825"/>
            <a:ext cx="22191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Edited</a:t>
            </a:r>
            <a:endParaRPr/>
          </a:p>
        </p:txBody>
      </p:sp>
      <p:cxnSp>
        <p:nvCxnSpPr>
          <p:cNvPr id="142" name="Google Shape;142;p22"/>
          <p:cNvCxnSpPr>
            <a:stCxn id="139" idx="1"/>
            <a:endCxn id="136" idx="3"/>
          </p:cNvCxnSpPr>
          <p:nvPr/>
        </p:nvCxnSpPr>
        <p:spPr>
          <a:xfrm rot="10800000">
            <a:off x="5373525" y="876113"/>
            <a:ext cx="86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43" name="Google Shape;143;p22"/>
          <p:cNvCxnSpPr>
            <a:stCxn id="140" idx="1"/>
            <a:endCxn id="137" idx="3"/>
          </p:cNvCxnSpPr>
          <p:nvPr/>
        </p:nvCxnSpPr>
        <p:spPr>
          <a:xfrm rot="10800000">
            <a:off x="5463525" y="2429325"/>
            <a:ext cx="777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44" name="Google Shape;144;p22"/>
          <p:cNvCxnSpPr>
            <a:stCxn id="141" idx="1"/>
          </p:cNvCxnSpPr>
          <p:nvPr/>
        </p:nvCxnSpPr>
        <p:spPr>
          <a:xfrm rot="10800000">
            <a:off x="5403825" y="4035225"/>
            <a:ext cx="836700" cy="11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Use the bracket keys [ ] on your keyboard to quickly increase or decrease the size of your brush. </a:t>
            </a:r>
            <a:endParaRPr sz="1800"/>
          </a:p>
        </p:txBody>
      </p:sp>
      <p:sp>
        <p:nvSpPr>
          <p:cNvPr id="150" name="Google Shape;150;p23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00" y="2542700"/>
            <a:ext cx="5719500" cy="22971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/>
          <p:nvPr/>
        </p:nvSpPr>
        <p:spPr>
          <a:xfrm>
            <a:off x="7408650" y="3066075"/>
            <a:ext cx="1126200" cy="638100"/>
          </a:xfrm>
          <a:prstGeom prst="rect">
            <a:avLst/>
          </a:prstGeom>
          <a:noFill/>
          <a:ln cap="flat" cmpd="sng" w="152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Don’t zoom in more than 200% when making corrections. You’ll “over edit” and waste time. </a:t>
            </a:r>
            <a:endParaRPr sz="1800"/>
          </a:p>
        </p:txBody>
      </p:sp>
      <p:sp>
        <p:nvSpPr>
          <p:cNvPr id="158" name="Google Shape;158;p24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5800" y="1799250"/>
            <a:ext cx="45148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8475" y="1066000"/>
            <a:ext cx="2609502" cy="260950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of the Trade</a:t>
            </a:r>
            <a:endParaRPr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Crop 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★"/>
            </a:pPr>
            <a:r>
              <a:rPr lang="en">
                <a:solidFill>
                  <a:srgbClr val="E31C60"/>
                </a:solidFill>
              </a:rPr>
              <a:t>Where is it?</a:t>
            </a:r>
            <a:r>
              <a:rPr lang="en"/>
              <a:t> Click on the Crop icon from the Toolbar.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★"/>
            </a:pPr>
            <a:r>
              <a:rPr lang="en">
                <a:solidFill>
                  <a:srgbClr val="E31C60"/>
                </a:solidFill>
              </a:rPr>
              <a:t>What does it do? </a:t>
            </a:r>
            <a:r>
              <a:rPr lang="en"/>
              <a:t>Crop is used to remove portions of a photo to create focus or strengthen the composition. This is useful for removing unnecessary parts or content from a photo.</a:t>
            </a:r>
            <a:endParaRPr/>
          </a:p>
        </p:txBody>
      </p:sp>
      <p:pic>
        <p:nvPicPr>
          <p:cNvPr descr="Image result for photoshop crop icon"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8350" y="1866900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of the Trade</a:t>
            </a:r>
            <a:endParaRPr/>
          </a:p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Straighten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★"/>
            </a:pPr>
            <a:r>
              <a:rPr lang="en">
                <a:solidFill>
                  <a:srgbClr val="E31C60"/>
                </a:solidFill>
              </a:rPr>
              <a:t>Where is it?</a:t>
            </a:r>
            <a:r>
              <a:rPr lang="en"/>
              <a:t> Click on the Crop icon from the Toolbar. Click on the Straighten icon in the top menu.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★"/>
            </a:pPr>
            <a:r>
              <a:rPr lang="en">
                <a:solidFill>
                  <a:srgbClr val="E31C60"/>
                </a:solidFill>
              </a:rPr>
              <a:t>What does it do? </a:t>
            </a:r>
            <a:r>
              <a:rPr lang="en"/>
              <a:t>This tool straightens the photo on a designated horizon line and is useful for correcting tilt.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of the Trade</a:t>
            </a:r>
            <a:endParaRPr/>
          </a:p>
        </p:txBody>
      </p:sp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Spot Healing Brush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★"/>
            </a:pPr>
            <a:r>
              <a:rPr lang="en">
                <a:solidFill>
                  <a:srgbClr val="E31C60"/>
                </a:solidFill>
              </a:rPr>
              <a:t>Where is it?</a:t>
            </a:r>
            <a:r>
              <a:rPr lang="en"/>
              <a:t> Click on the Spot Healing Brush icon from the Toolbar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★"/>
            </a:pPr>
            <a:r>
              <a:rPr lang="en">
                <a:solidFill>
                  <a:srgbClr val="E31C60"/>
                </a:solidFill>
              </a:rPr>
              <a:t>What does it do? </a:t>
            </a:r>
            <a:r>
              <a:rPr lang="en"/>
              <a:t>The Spot Healing Brush samples the pixels near its edge and then uses them to replace the pixels inside the brush. This is useful for removing wrinkles, dust, and blemishes.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of the Trade</a:t>
            </a:r>
            <a:endParaRPr/>
          </a:p>
        </p:txBody>
      </p:sp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Healing Brush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★"/>
            </a:pPr>
            <a:r>
              <a:rPr lang="en">
                <a:solidFill>
                  <a:srgbClr val="E31C60"/>
                </a:solidFill>
              </a:rPr>
              <a:t>Where is it?</a:t>
            </a:r>
            <a:r>
              <a:rPr lang="en"/>
              <a:t> Right-click on the Spot Healing Brush icon from the Toolbar. From the fly out menu, click the Healing Brush.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★"/>
            </a:pPr>
            <a:r>
              <a:rPr lang="en">
                <a:solidFill>
                  <a:srgbClr val="E31C60"/>
                </a:solidFill>
              </a:rPr>
              <a:t>What does it do?</a:t>
            </a:r>
            <a:r>
              <a:rPr lang="en"/>
              <a:t> The Healing Brush replaces pixels in one area with sampled pixels from another and melds their textures together. This is useful for removing wrinkles, dust, and blemishes.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of the Trade</a:t>
            </a:r>
            <a:endParaRPr/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Clone Stamp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★"/>
            </a:pPr>
            <a:r>
              <a:rPr lang="en">
                <a:solidFill>
                  <a:srgbClr val="E31C60"/>
                </a:solidFill>
              </a:rPr>
              <a:t>Where is it?</a:t>
            </a:r>
            <a:r>
              <a:rPr lang="en"/>
              <a:t> Click the Clone Stamp icon from the Toolbar.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★"/>
            </a:pPr>
            <a:r>
              <a:rPr lang="en">
                <a:solidFill>
                  <a:srgbClr val="E31C60"/>
                </a:solidFill>
              </a:rPr>
              <a:t>What does it do?</a:t>
            </a:r>
            <a:r>
              <a:rPr lang="en"/>
              <a:t> Clone Stamp creates a stamp by sampling pixels from another part of an image. These pixels are placed on other areas of the photo. This is useful for removing wrinkles, dust, and other blemishes.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of the Trade</a:t>
            </a:r>
            <a:endParaRPr/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Sharpen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★"/>
            </a:pPr>
            <a:r>
              <a:rPr lang="en">
                <a:solidFill>
                  <a:srgbClr val="E31C60"/>
                </a:solidFill>
              </a:rPr>
              <a:t>Where is it? </a:t>
            </a:r>
            <a:r>
              <a:rPr lang="en"/>
              <a:t>Right-click the Blur icon from the Toolbar. From the Tool flyout menu, click the Sharpen icon.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★"/>
            </a:pPr>
            <a:r>
              <a:rPr lang="en">
                <a:solidFill>
                  <a:srgbClr val="E31C60"/>
                </a:solidFill>
              </a:rPr>
              <a:t>What does it do? </a:t>
            </a:r>
            <a:r>
              <a:rPr lang="en"/>
              <a:t>Sharpen increases the contrast between lines in your photo. This is useful for revealing details or creating contrast in blurred area of photos such as faces.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of the Trade</a:t>
            </a:r>
            <a:endParaRPr/>
          </a:p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/>
              <a:t>Burn</a:t>
            </a:r>
            <a:r>
              <a:rPr lang="en"/>
              <a:t>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★"/>
            </a:pPr>
            <a:r>
              <a:rPr lang="en">
                <a:solidFill>
                  <a:srgbClr val="E31C60"/>
                </a:solidFill>
              </a:rPr>
              <a:t>Where is it?</a:t>
            </a:r>
            <a:r>
              <a:rPr lang="en"/>
              <a:t> Right-Click the Sponge icon from the Toolbar. From the fly out menu, click the Burn icon.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★"/>
            </a:pPr>
            <a:r>
              <a:rPr lang="en">
                <a:solidFill>
                  <a:srgbClr val="E31C60"/>
                </a:solidFill>
              </a:rPr>
              <a:t>What does it do? </a:t>
            </a:r>
            <a:r>
              <a:rPr lang="en"/>
              <a:t>Burn used to add shadows to a photo. This is useful for increasing shadows in sections a of a photo.		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begin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Identify each person in every photo.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875" y="252775"/>
            <a:ext cx="4699300" cy="452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of the Trade</a:t>
            </a:r>
            <a:endParaRPr/>
          </a:p>
        </p:txBody>
      </p:sp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/>
              <a:t>Adjustment Layers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★"/>
            </a:pPr>
            <a:r>
              <a:rPr lang="en">
                <a:solidFill>
                  <a:srgbClr val="E31C60"/>
                </a:solidFill>
              </a:rPr>
              <a:t>Where is it?</a:t>
            </a:r>
            <a:r>
              <a:rPr lang="en"/>
              <a:t> From the menu choose Layer &gt; New Adjustment Layer &gt; Choose Type &gt; Choose type of adjustment layer.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★"/>
            </a:pPr>
            <a:r>
              <a:rPr lang="en">
                <a:solidFill>
                  <a:srgbClr val="E31C60"/>
                </a:solidFill>
              </a:rPr>
              <a:t>What does it do? </a:t>
            </a:r>
            <a:r>
              <a:rPr lang="en"/>
              <a:t>Adjustment layers act like a filter for your photo allowing you to adjust brightness/contrast, levels, hue/saturation, and much more.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of the Trade</a:t>
            </a:r>
            <a:endParaRPr/>
          </a:p>
        </p:txBody>
      </p:sp>
      <p:sp>
        <p:nvSpPr>
          <p:cNvPr id="215" name="Google Shape;215;p33"/>
          <p:cNvSpPr txBox="1"/>
          <p:nvPr>
            <p:ph idx="1" type="body"/>
          </p:nvPr>
        </p:nvSpPr>
        <p:spPr>
          <a:xfrm>
            <a:off x="311700" y="1468825"/>
            <a:ext cx="44904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/>
              <a:t>Adjustment Layers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★"/>
            </a:pPr>
            <a:r>
              <a:rPr lang="en">
                <a:solidFill>
                  <a:srgbClr val="E31C60"/>
                </a:solidFill>
              </a:rPr>
              <a:t>Where is it?</a:t>
            </a:r>
            <a:r>
              <a:rPr lang="en"/>
              <a:t> From the menu choose Layer &gt; New Adjustment Layer &gt; Choose Type &gt; Choose type of adjustment layer.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★"/>
            </a:pPr>
            <a:r>
              <a:rPr lang="en">
                <a:solidFill>
                  <a:srgbClr val="E31C60"/>
                </a:solidFill>
              </a:rPr>
              <a:t>What does it do? </a:t>
            </a:r>
            <a:r>
              <a:rPr lang="en"/>
              <a:t>Adjustment layers act like a filter for your photo allowing you to adjust brightness/contrast, levels, hue/saturation, and much more.</a:t>
            </a:r>
            <a:r>
              <a:rPr lang="en"/>
              <a:t> </a:t>
            </a:r>
            <a:endParaRPr b="1"/>
          </a:p>
        </p:txBody>
      </p:sp>
      <p:pic>
        <p:nvPicPr>
          <p:cNvPr id="216" name="Google Shape;2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650" y="323150"/>
            <a:ext cx="3134650" cy="43743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311700" y="1152475"/>
            <a:ext cx="330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Adobe Photoshop.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From the menu choose Open &gt; Select your photo &gt; Choose open.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get started...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begin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Establish an organizational system for your prints. 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1062">
            <a:off x="3363988" y="1096213"/>
            <a:ext cx="4872875" cy="337388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" name="Google Shape;79;p15"/>
          <p:cNvSpPr/>
          <p:nvPr/>
        </p:nvSpPr>
        <p:spPr>
          <a:xfrm>
            <a:off x="5284700" y="1560180"/>
            <a:ext cx="596050" cy="554125"/>
          </a:xfrm>
          <a:custGeom>
            <a:rect b="b" l="l" r="r" t="t"/>
            <a:pathLst>
              <a:path extrusionOk="0" h="22165" w="23842">
                <a:moveTo>
                  <a:pt x="0" y="2033"/>
                </a:moveTo>
                <a:cubicBezTo>
                  <a:pt x="2582" y="2401"/>
                  <a:pt x="5439" y="-989"/>
                  <a:pt x="7651" y="393"/>
                </a:cubicBezTo>
                <a:cubicBezTo>
                  <a:pt x="9891" y="1793"/>
                  <a:pt x="7840" y="5682"/>
                  <a:pt x="7651" y="8317"/>
                </a:cubicBezTo>
                <a:cubicBezTo>
                  <a:pt x="7490" y="10564"/>
                  <a:pt x="3995" y="15880"/>
                  <a:pt x="6011" y="14874"/>
                </a:cubicBezTo>
                <a:cubicBezTo>
                  <a:pt x="8620" y="13572"/>
                  <a:pt x="10780" y="7348"/>
                  <a:pt x="12842" y="9410"/>
                </a:cubicBezTo>
                <a:cubicBezTo>
                  <a:pt x="14912" y="11480"/>
                  <a:pt x="13180" y="15266"/>
                  <a:pt x="13662" y="18153"/>
                </a:cubicBezTo>
                <a:cubicBezTo>
                  <a:pt x="13828" y="19145"/>
                  <a:pt x="13935" y="22165"/>
                  <a:pt x="13935" y="21159"/>
                </a:cubicBezTo>
                <a:cubicBezTo>
                  <a:pt x="13935" y="15723"/>
                  <a:pt x="13132" y="9386"/>
                  <a:pt x="16394" y="5038"/>
                </a:cubicBezTo>
                <a:cubicBezTo>
                  <a:pt x="17838" y="3113"/>
                  <a:pt x="20526" y="410"/>
                  <a:pt x="22678" y="1486"/>
                </a:cubicBezTo>
                <a:cubicBezTo>
                  <a:pt x="24309" y="2302"/>
                  <a:pt x="24175" y="6509"/>
                  <a:pt x="22405" y="6951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Google Shape;80;p15"/>
          <p:cNvSpPr/>
          <p:nvPr/>
        </p:nvSpPr>
        <p:spPr>
          <a:xfrm>
            <a:off x="5805121" y="1916165"/>
            <a:ext cx="927675" cy="220400"/>
          </a:xfrm>
          <a:custGeom>
            <a:rect b="b" l="l" r="r" t="t"/>
            <a:pathLst>
              <a:path extrusionOk="0" h="8816" w="37107">
                <a:moveTo>
                  <a:pt x="222" y="88"/>
                </a:moveTo>
                <a:cubicBezTo>
                  <a:pt x="1203" y="579"/>
                  <a:pt x="3846" y="1401"/>
                  <a:pt x="3500" y="361"/>
                </a:cubicBezTo>
                <a:cubicBezTo>
                  <a:pt x="3051" y="-989"/>
                  <a:pt x="-667" y="1982"/>
                  <a:pt x="222" y="3093"/>
                </a:cubicBezTo>
                <a:cubicBezTo>
                  <a:pt x="1422" y="4593"/>
                  <a:pt x="4312" y="4629"/>
                  <a:pt x="5959" y="3640"/>
                </a:cubicBezTo>
                <a:cubicBezTo>
                  <a:pt x="6959" y="3040"/>
                  <a:pt x="7867" y="630"/>
                  <a:pt x="8692" y="1454"/>
                </a:cubicBezTo>
                <a:cubicBezTo>
                  <a:pt x="10652" y="3411"/>
                  <a:pt x="14411" y="4059"/>
                  <a:pt x="16888" y="2820"/>
                </a:cubicBezTo>
                <a:cubicBezTo>
                  <a:pt x="17842" y="2343"/>
                  <a:pt x="19027" y="6035"/>
                  <a:pt x="17981" y="5826"/>
                </a:cubicBezTo>
                <a:cubicBezTo>
                  <a:pt x="16008" y="5432"/>
                  <a:pt x="22040" y="5767"/>
                  <a:pt x="23992" y="5279"/>
                </a:cubicBezTo>
                <a:cubicBezTo>
                  <a:pt x="25573" y="4884"/>
                  <a:pt x="27212" y="1941"/>
                  <a:pt x="28364" y="3093"/>
                </a:cubicBezTo>
                <a:cubicBezTo>
                  <a:pt x="29412" y="4141"/>
                  <a:pt x="30073" y="6278"/>
                  <a:pt x="29184" y="7465"/>
                </a:cubicBezTo>
                <a:cubicBezTo>
                  <a:pt x="28747" y="8048"/>
                  <a:pt x="26483" y="6950"/>
                  <a:pt x="26998" y="7465"/>
                </a:cubicBezTo>
                <a:cubicBezTo>
                  <a:pt x="29436" y="9903"/>
                  <a:pt x="37107" y="8727"/>
                  <a:pt x="37107" y="5279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Google Shape;81;p15"/>
          <p:cNvSpPr/>
          <p:nvPr/>
        </p:nvSpPr>
        <p:spPr>
          <a:xfrm>
            <a:off x="5728700" y="2253075"/>
            <a:ext cx="143450" cy="239075"/>
          </a:xfrm>
          <a:custGeom>
            <a:rect b="b" l="l" r="r" t="t"/>
            <a:pathLst>
              <a:path extrusionOk="0" h="9563" w="5738">
                <a:moveTo>
                  <a:pt x="5738" y="0"/>
                </a:moveTo>
                <a:cubicBezTo>
                  <a:pt x="4561" y="3526"/>
                  <a:pt x="2629" y="6934"/>
                  <a:pt x="0" y="9563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Google Shape;82;p15"/>
          <p:cNvSpPr/>
          <p:nvPr/>
        </p:nvSpPr>
        <p:spPr>
          <a:xfrm>
            <a:off x="5957006" y="2288270"/>
            <a:ext cx="162500" cy="265350"/>
          </a:xfrm>
          <a:custGeom>
            <a:rect b="b" l="l" r="r" t="t"/>
            <a:pathLst>
              <a:path extrusionOk="0" h="10614" w="6500">
                <a:moveTo>
                  <a:pt x="5622" y="1324"/>
                </a:moveTo>
                <a:cubicBezTo>
                  <a:pt x="3985" y="506"/>
                  <a:pt x="1100" y="-792"/>
                  <a:pt x="158" y="778"/>
                </a:cubicBezTo>
                <a:cubicBezTo>
                  <a:pt x="-910" y="2559"/>
                  <a:pt x="5018" y="688"/>
                  <a:pt x="6169" y="2417"/>
                </a:cubicBezTo>
                <a:cubicBezTo>
                  <a:pt x="7989" y="5150"/>
                  <a:pt x="1741" y="7498"/>
                  <a:pt x="704" y="10614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Google Shape;83;p15"/>
          <p:cNvSpPr/>
          <p:nvPr/>
        </p:nvSpPr>
        <p:spPr>
          <a:xfrm>
            <a:off x="6158449" y="2348680"/>
            <a:ext cx="205500" cy="204950"/>
          </a:xfrm>
          <a:custGeom>
            <a:rect b="b" l="l" r="r" t="t"/>
            <a:pathLst>
              <a:path extrusionOk="0" h="8198" w="8220">
                <a:moveTo>
                  <a:pt x="8220" y="1"/>
                </a:moveTo>
                <a:cubicBezTo>
                  <a:pt x="6055" y="1"/>
                  <a:pt x="3345" y="-2"/>
                  <a:pt x="1936" y="1641"/>
                </a:cubicBezTo>
                <a:cubicBezTo>
                  <a:pt x="1295" y="2389"/>
                  <a:pt x="-660" y="3861"/>
                  <a:pt x="296" y="4100"/>
                </a:cubicBezTo>
                <a:cubicBezTo>
                  <a:pt x="2141" y="4561"/>
                  <a:pt x="5492" y="3856"/>
                  <a:pt x="5761" y="5739"/>
                </a:cubicBezTo>
                <a:cubicBezTo>
                  <a:pt x="5997" y="7394"/>
                  <a:pt x="3061" y="8198"/>
                  <a:pt x="1389" y="8198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Google Shape;84;p15"/>
          <p:cNvSpPr/>
          <p:nvPr/>
        </p:nvSpPr>
        <p:spPr>
          <a:xfrm>
            <a:off x="6418600" y="2362720"/>
            <a:ext cx="200900" cy="238725"/>
          </a:xfrm>
          <a:custGeom>
            <a:rect b="b" l="l" r="r" t="t"/>
            <a:pathLst>
              <a:path extrusionOk="0" h="9549" w="8036">
                <a:moveTo>
                  <a:pt x="3005" y="259"/>
                </a:moveTo>
                <a:cubicBezTo>
                  <a:pt x="2761" y="454"/>
                  <a:pt x="934" y="2217"/>
                  <a:pt x="1093" y="1898"/>
                </a:cubicBezTo>
                <a:cubicBezTo>
                  <a:pt x="2113" y="-146"/>
                  <a:pt x="8823" y="-747"/>
                  <a:pt x="7923" y="1352"/>
                </a:cubicBezTo>
                <a:cubicBezTo>
                  <a:pt x="6425" y="4844"/>
                  <a:pt x="0" y="5749"/>
                  <a:pt x="0" y="9549"/>
                </a:cubicBez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begin</a:t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311700" y="1389600"/>
            <a:ext cx="8413500" cy="8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Establish an organizational system for the digital photos that includes a file naming scheme. </a:t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89849"/>
            <a:ext cx="7891226" cy="245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begin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Scan your photos, slides, and negatives with a high quality scanner at a minimum of 600 dpi.</a:t>
            </a:r>
            <a:endParaRPr sz="1800"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6001" y="831275"/>
            <a:ext cx="5023125" cy="373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Launch Pad!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Launch Pad has three rooms available for ITPL cardholders by appointment.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Cardholders can access scanners and the software we’ll discuss in class today.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Reservations may be made by calling the library at 847-459-4100</a:t>
            </a:r>
            <a:endParaRPr/>
          </a:p>
        </p:txBody>
      </p:sp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No scanner? No problem!</a:t>
            </a:r>
            <a:endParaRPr sz="2200"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6647" y="550751"/>
            <a:ext cx="4999677" cy="332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389600"/>
            <a:ext cx="83484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Make a separate copy of your original digital file for editing purposes.</a:t>
            </a:r>
            <a:endParaRPr sz="1800"/>
          </a:p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500" y="2581050"/>
            <a:ext cx="7162800" cy="19812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1389600"/>
            <a:ext cx="22251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Edit non-destructively and create a separate named layer for each edit.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*Sample all layers when editing</a:t>
            </a:r>
            <a:endParaRPr sz="1400"/>
          </a:p>
        </p:txBody>
      </p:sp>
      <p:sp>
        <p:nvSpPr>
          <p:cNvPr id="118" name="Google Shape;118;p2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7300" y="766600"/>
            <a:ext cx="6176973" cy="387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6371300" y="1050075"/>
            <a:ext cx="2619300" cy="2418900"/>
          </a:xfrm>
          <a:prstGeom prst="rect">
            <a:avLst/>
          </a:prstGeom>
          <a:noFill/>
          <a:ln cap="flat" cmpd="sng" w="152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11700" y="1389600"/>
            <a:ext cx="2177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Crop out excess to avoid retouching any unnecessary areas. </a:t>
            </a:r>
            <a:endParaRPr sz="1800"/>
          </a:p>
        </p:txBody>
      </p:sp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3925" y="1715450"/>
            <a:ext cx="2865902" cy="2949950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1500" y="555600"/>
            <a:ext cx="2990201" cy="3009550"/>
          </a:xfrm>
          <a:prstGeom prst="rect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9" name="Google Shape;129;p21"/>
          <p:cNvSpPr/>
          <p:nvPr/>
        </p:nvSpPr>
        <p:spPr>
          <a:xfrm rot="1857385">
            <a:off x="5285743" y="2395150"/>
            <a:ext cx="1203766" cy="63715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