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5"/>
  </p:notesMasterIdLst>
  <p:sldIdLst>
    <p:sldId id="256" r:id="rId2"/>
    <p:sldId id="338" r:id="rId3"/>
    <p:sldId id="259" r:id="rId4"/>
    <p:sldId id="314" r:id="rId5"/>
    <p:sldId id="270" r:id="rId6"/>
    <p:sldId id="313" r:id="rId7"/>
    <p:sldId id="262" r:id="rId8"/>
    <p:sldId id="306" r:id="rId9"/>
    <p:sldId id="339" r:id="rId10"/>
    <p:sldId id="305" r:id="rId11"/>
    <p:sldId id="312" r:id="rId12"/>
    <p:sldId id="310" r:id="rId13"/>
    <p:sldId id="311" r:id="rId14"/>
    <p:sldId id="271" r:id="rId15"/>
    <p:sldId id="283" r:id="rId16"/>
    <p:sldId id="284" r:id="rId17"/>
    <p:sldId id="285" r:id="rId18"/>
    <p:sldId id="286" r:id="rId19"/>
    <p:sldId id="308" r:id="rId20"/>
    <p:sldId id="315" r:id="rId21"/>
    <p:sldId id="316" r:id="rId22"/>
    <p:sldId id="292" r:id="rId23"/>
    <p:sldId id="264" r:id="rId24"/>
    <p:sldId id="293" r:id="rId25"/>
    <p:sldId id="323" r:id="rId26"/>
    <p:sldId id="265" r:id="rId27"/>
    <p:sldId id="317" r:id="rId28"/>
    <p:sldId id="318" r:id="rId29"/>
    <p:sldId id="319" r:id="rId30"/>
    <p:sldId id="320" r:id="rId31"/>
    <p:sldId id="321" r:id="rId32"/>
    <p:sldId id="322" r:id="rId33"/>
    <p:sldId id="294" r:id="rId34"/>
    <p:sldId id="324" r:id="rId35"/>
    <p:sldId id="267" r:id="rId36"/>
    <p:sldId id="325" r:id="rId37"/>
    <p:sldId id="326" r:id="rId38"/>
    <p:sldId id="327" r:id="rId39"/>
    <p:sldId id="328" r:id="rId40"/>
    <p:sldId id="304" r:id="rId41"/>
    <p:sldId id="331" r:id="rId42"/>
    <p:sldId id="332" r:id="rId43"/>
    <p:sldId id="333" r:id="rId44"/>
    <p:sldId id="329" r:id="rId45"/>
    <p:sldId id="330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36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E"/>
    <a:srgbClr val="934747"/>
    <a:srgbClr val="A8C398"/>
    <a:srgbClr val="709658"/>
    <a:srgbClr val="B17462"/>
    <a:srgbClr val="3575B1"/>
    <a:srgbClr val="E0A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19" autoAdjust="0"/>
  </p:normalViewPr>
  <p:slideViewPr>
    <p:cSldViewPr>
      <p:cViewPr varScale="1">
        <p:scale>
          <a:sx n="94" d="100"/>
          <a:sy n="94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797E7E-AA80-4EF1-83F1-D6DD1DCE7E4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0E2B4-7EE4-4883-8768-CD337D98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1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3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7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8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2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7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60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6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08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9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Profile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Profile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5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Profile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8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Profile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Profile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1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Profile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6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Profile</a:t>
            </a:r>
            <a:r>
              <a:rPr lang="en-US" baseline="0" dirty="0" smtClean="0"/>
              <a:t> 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agenda with participants so they know what to expect. Ask them to hold their questions until you review all the features, in case it’s part of the agenda.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77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3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Do a live demo of the </a:t>
            </a:r>
            <a:r>
              <a:rPr lang="en-US" b="1" baseline="0" dirty="0" smtClean="0"/>
              <a:t>Interests: Companies </a:t>
            </a:r>
            <a:r>
              <a:rPr lang="en-US" baseline="0" dirty="0" smtClean="0"/>
              <a:t>page. Highlight and discuss the areas of the page listed above.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0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16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66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71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12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5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6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4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8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84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801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7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23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895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425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186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91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9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Timeframe: </a:t>
            </a:r>
            <a:r>
              <a:rPr lang="en-US" i="1" dirty="0" smtClean="0"/>
              <a:t>5 minutes</a:t>
            </a:r>
          </a:p>
          <a:p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Explain that LinkedIn</a:t>
            </a:r>
            <a:r>
              <a:rPr lang="en-US" baseline="0" dirty="0" smtClean="0"/>
              <a:t> is a global network of business professionals with over 300 million users in over 200 countries.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the purpose of LinkedIn is to allow people in like industries and companies to connect, share information and recruit talent for jobs and projects.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that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page is the place where users are notified of what’s going on in their circles (like articles, notifications, suggested jobs, groups, and connections).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Share that </a:t>
            </a:r>
            <a:r>
              <a:rPr lang="en-US" b="1" baseline="0" dirty="0" smtClean="0"/>
              <a:t>Profile</a:t>
            </a:r>
            <a:r>
              <a:rPr lang="en-US" b="0" baseline="0" dirty="0" smtClean="0"/>
              <a:t> p</a:t>
            </a:r>
            <a:r>
              <a:rPr lang="en-US" baseline="0" dirty="0" smtClean="0"/>
              <a:t>age is the area where folks build their online “resume,” and that it includes many category options, depending on how detailed folks want to be. 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a </a:t>
            </a:r>
            <a:r>
              <a:rPr lang="en-US" b="1" baseline="0" dirty="0" smtClean="0"/>
              <a:t>Connection</a:t>
            </a:r>
            <a:r>
              <a:rPr lang="en-US" baseline="0" dirty="0" smtClean="0"/>
              <a:t> is someone to whom the user has linked his or herself and that as a result, they are able to see each other’s information, write recommendations, endorse each other and other activities (like a “Friend” on Facebook). Explain that there are 3 levels of connection- 1</a:t>
            </a:r>
            <a:r>
              <a:rPr lang="en-US" baseline="30000" dirty="0" smtClean="0"/>
              <a:t>st</a:t>
            </a:r>
            <a:r>
              <a:rPr lang="en-US" baseline="0" dirty="0" smtClean="0"/>
              <a:t> (1:1 connection),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(connection of a connection),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(connection of a connection of a connection). Share that this can be useful in building a professional network.</a:t>
            </a:r>
          </a:p>
          <a:p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Highlight that an </a:t>
            </a:r>
            <a:r>
              <a:rPr lang="en-US" b="1" baseline="0" dirty="0" smtClean="0"/>
              <a:t>Introduction</a:t>
            </a:r>
            <a:r>
              <a:rPr lang="en-US" b="0" baseline="0" dirty="0" smtClean="0"/>
              <a:t> is a tool for getting connected with a 2</a:t>
            </a:r>
            <a:r>
              <a:rPr lang="en-US" b="0" baseline="30000" dirty="0" smtClean="0"/>
              <a:t>nd</a:t>
            </a:r>
            <a:r>
              <a:rPr lang="en-US" b="0" baseline="0" dirty="0" smtClean="0"/>
              <a:t> or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level connection.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that one of the most powerful tools in LinkedIn is the </a:t>
            </a:r>
            <a:r>
              <a:rPr lang="en-US" b="1" baseline="0" dirty="0" smtClean="0"/>
              <a:t>Recommendation</a:t>
            </a:r>
            <a:r>
              <a:rPr lang="en-US" b="0" baseline="0" dirty="0" smtClean="0"/>
              <a:t> feature, which allows users to write online recommendations for one another that are visible on their profiles. Share that recruiters use this ALL THE TIME as a way to screen job candidates. 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Explain that the </a:t>
            </a:r>
            <a:r>
              <a:rPr lang="en-US" b="1" baseline="0" dirty="0" smtClean="0"/>
              <a:t>Jobs</a:t>
            </a:r>
            <a:r>
              <a:rPr lang="en-US" b="0" baseline="0" dirty="0" smtClean="0"/>
              <a:t> section allows users to search for open positions in their industries and in many cases, apply directly from LinkedIn.</a:t>
            </a:r>
          </a:p>
          <a:p>
            <a:endParaRPr lang="en-US" b="0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Share that the </a:t>
            </a:r>
            <a:r>
              <a:rPr lang="en-US" b="1" baseline="0" dirty="0" smtClean="0"/>
              <a:t>Interests</a:t>
            </a:r>
            <a:r>
              <a:rPr lang="en-US" b="0" baseline="0" dirty="0" smtClean="0"/>
              <a:t> section allows users to get information on companies and organizations, follow them, and join groups.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0E2B4-7EE4-4883-8768-CD337D989D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7508C843-6E67-4A97-A29F-F71F41844CEE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EB8D04F6-AEC1-4939-8E7D-67D18480F1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82" y="5969000"/>
            <a:ext cx="9141619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25" y="6057901"/>
            <a:ext cx="909078" cy="6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cs typeface="Courier New" panose="02070309020205020404" pitchFamily="49" charset="0"/>
              </a:rPr>
              <a:t>LinkedIn Basics</a:t>
            </a:r>
            <a:endParaRPr lang="en-US" sz="2800" b="1" i="1" dirty="0">
              <a:effectLst/>
              <a:cs typeface="Courier New" panose="02070309020205020404" pitchFamily="49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Niles-</a:t>
            </a:r>
            <a:r>
              <a:rPr lang="en-US" dirty="0" err="1" smtClean="0"/>
              <a:t>maine</a:t>
            </a:r>
            <a:r>
              <a:rPr lang="en-US" dirty="0" smtClean="0"/>
              <a:t> district library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Terms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Comments written by other LinkedIn members to recognize or commend you for your work</a:t>
            </a:r>
            <a:r>
              <a:rPr lang="en-US" dirty="0"/>
              <a:t> </a:t>
            </a:r>
            <a:endParaRPr lang="en-US" sz="28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-457200">
              <a:buClr>
                <a:schemeClr val="accent1"/>
              </a:buClr>
            </a:pP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972" y="3462718"/>
            <a:ext cx="5819775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04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Toolbar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Toolbar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09" y="1898333"/>
            <a:ext cx="6786110" cy="3960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85928" y="1828800"/>
            <a:ext cx="71436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8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Home Screen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09" y="1898333"/>
            <a:ext cx="6786110" cy="3960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64709" y="1828800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1828800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602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Search Box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1966298"/>
            <a:ext cx="8592820" cy="2222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5867400" y="2912990"/>
            <a:ext cx="2261870" cy="2667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Search for: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People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Jobs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Companies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Organizations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Universities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965961"/>
            <a:ext cx="2286000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4724400" y="2912990"/>
            <a:ext cx="1143000" cy="1333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183880" cy="10515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My Network 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939" b="11638"/>
          <a:stretch/>
        </p:blipFill>
        <p:spPr>
          <a:xfrm>
            <a:off x="596028" y="1905000"/>
            <a:ext cx="8045052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14928" y="1889761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880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Jobs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10" y="1860974"/>
            <a:ext cx="68069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895928" y="1828800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24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610600" cy="105156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  <a:effectLst/>
                <a:cs typeface="Courier New" panose="02070309020205020404" pitchFamily="49" charset="0"/>
              </a:rPr>
              <a:t>Messaging</a:t>
            </a:r>
            <a:endParaRPr lang="en-US" sz="42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75218"/>
            <a:ext cx="7248525" cy="4440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429328" y="1905000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775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chemeClr val="accent1"/>
                </a:solidFill>
                <a:cs typeface="Courier New" panose="02070309020205020404" pitchFamily="49" charset="0"/>
              </a:rPr>
              <a:t>N</a:t>
            </a:r>
            <a:r>
              <a:rPr lang="en-US" sz="42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otifications</a:t>
            </a:r>
            <a:endParaRPr lang="en-US" sz="42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2016063"/>
            <a:ext cx="7614831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038928" y="1965961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803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Me &gt; View My Profile</a:t>
            </a:r>
            <a:endParaRPr lang="en-US" sz="42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09" y="1898333"/>
            <a:ext cx="6786110" cy="3960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435" y="2209800"/>
            <a:ext cx="2166985" cy="2633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419928" y="1813561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876800" y="23622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Resources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116154"/>
          </a:xfrm>
        </p:spPr>
        <p:txBody>
          <a:bodyPr>
            <a:noAutofit/>
          </a:bodyPr>
          <a:lstStyle/>
          <a:p>
            <a:pPr marL="502920" lvl="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Make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one-on-one appointment with a LinkedIn specialist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via our Job Counseling program by calling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847-663-6603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. Help is available on the first Wednesday of every month. </a:t>
            </a:r>
          </a:p>
          <a:p>
            <a:pPr marL="502920" lvl="0" indent="-45720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</a:rPr>
              <a:t>Brainfuse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offers professional resume reviews, job coaching, and practice with interview skills. Access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</a:rPr>
              <a:t>Brainfuse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at www.nileslibrary.org &gt; Resources &gt; For Job Seekers &gt;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</a:rPr>
              <a:t>Brainfuse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502920" lvl="0" indent="-4572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Lynda.com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offers over 100,000 tech course at all skill levels. Access Lynda.com at www.nileslibrary.org &gt; Resources &gt; For Job Seekers &gt; Lynda.com</a:t>
            </a:r>
          </a:p>
          <a:p>
            <a:pPr marL="502920" lvl="0" indent="-4572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LinkedIn books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are available for check out under the following call number: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650.1302</a:t>
            </a:r>
          </a:p>
          <a:p>
            <a:pPr marL="502920" lvl="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Book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one-on-one tech help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by calling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 847.663.6606 </a:t>
            </a:r>
          </a:p>
          <a:p>
            <a:pPr marL="205740" indent="-20574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Me &gt; Account &amp; Settings</a:t>
            </a:r>
            <a:endParaRPr lang="en-US" sz="42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09" y="1898333"/>
            <a:ext cx="6786110" cy="3960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209800"/>
            <a:ext cx="2166985" cy="2633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419928" y="1813561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54780" y="29718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Me &gt; Account &amp; Settings</a:t>
            </a:r>
            <a:endParaRPr lang="en-US" sz="42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7706169" cy="3813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78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Home Page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  <a:cs typeface="Courier New" panose="02070309020205020404" pitchFamily="49" charset="0"/>
              </a:rPr>
              <a:t>T</a:t>
            </a:r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he </a:t>
            </a:r>
            <a:r>
              <a:rPr lang="en-US" sz="4800" b="1" dirty="0">
                <a:solidFill>
                  <a:schemeClr val="accent1"/>
                </a:solidFill>
                <a:cs typeface="Courier New" panose="02070309020205020404" pitchFamily="49" charset="0"/>
              </a:rPr>
              <a:t>H</a:t>
            </a:r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ome </a:t>
            </a:r>
            <a:r>
              <a:rPr lang="en-US" sz="4800" b="1" dirty="0">
                <a:solidFill>
                  <a:schemeClr val="accent1"/>
                </a:solidFill>
                <a:cs typeface="Courier New" panose="02070309020205020404" pitchFamily="49" charset="0"/>
              </a:rPr>
              <a:t>P</a:t>
            </a:r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age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26" y="1859756"/>
            <a:ext cx="7814447" cy="3900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35174"/>
          <a:stretch/>
        </p:blipFill>
        <p:spPr>
          <a:xfrm>
            <a:off x="2438400" y="3428999"/>
            <a:ext cx="3733800" cy="2331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0226" y="2438400"/>
            <a:ext cx="1625774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62200" y="2514600"/>
            <a:ext cx="3733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3428998"/>
            <a:ext cx="3733800" cy="2331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Me &gt; View My Profile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Me &gt; View My Profile</a:t>
            </a:r>
            <a:endParaRPr lang="en-US" sz="42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09" y="1898333"/>
            <a:ext cx="6786110" cy="3960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435" y="2209800"/>
            <a:ext cx="2166985" cy="2633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419928" y="1813561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876800" y="23622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696200" cy="10515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Intro &amp; Edit Profile/URL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2202"/>
          <a:stretch/>
        </p:blipFill>
        <p:spPr>
          <a:xfrm>
            <a:off x="1157287" y="1828800"/>
            <a:ext cx="6996113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219200" y="2819400"/>
            <a:ext cx="4794500" cy="381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2848356"/>
            <a:ext cx="1898900" cy="275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696200" cy="10515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Your Dashboard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05000"/>
            <a:ext cx="7858125" cy="3657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2819400"/>
            <a:ext cx="70866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696200" cy="10515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Background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5899398" cy="2386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95800"/>
            <a:ext cx="5837431" cy="1210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315" y="3442195"/>
            <a:ext cx="5033963" cy="1525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0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696200" cy="10515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Featured Skills &amp; Endorsements</a:t>
            </a:r>
            <a:endParaRPr lang="en-US" sz="40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043112"/>
            <a:ext cx="7267575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9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effectLst/>
                <a:cs typeface="Courier New" panose="02070309020205020404" pitchFamily="49" charset="0"/>
              </a:rPr>
              <a:t>Agenda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About LinkedIn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Terms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The Toolbar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Home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Me &gt; Profile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My Network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Jobs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Search Box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696200" cy="10515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Recommendations </a:t>
            </a:r>
            <a:endParaRPr lang="en-US" sz="40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918" y="2209800"/>
            <a:ext cx="6100763" cy="3704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38800" y="2362200"/>
            <a:ext cx="1640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696200" cy="10515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Accomplishments </a:t>
            </a:r>
            <a:endParaRPr lang="en-US" sz="40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2362200"/>
            <a:ext cx="1640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312" y="1981200"/>
            <a:ext cx="4699975" cy="3863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2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696200" cy="10515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Interests </a:t>
            </a:r>
            <a:endParaRPr lang="en-US" sz="40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2362200"/>
            <a:ext cx="1640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2038350"/>
            <a:ext cx="7096125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75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My Network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183880" cy="10515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My Network 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939" b="11638"/>
          <a:stretch/>
        </p:blipFill>
        <p:spPr>
          <a:xfrm>
            <a:off x="596028" y="1905000"/>
            <a:ext cx="8045052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14928" y="1889761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743200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545080"/>
            <a:ext cx="1524000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4419600"/>
            <a:ext cx="3886200" cy="1234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23634" y="2400299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65760" y="30480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"/>
            <a:ext cx="8458200" cy="10515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My Network &gt;See all 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40898"/>
          <a:stretch/>
        </p:blipFill>
        <p:spPr>
          <a:xfrm>
            <a:off x="952500" y="1828800"/>
            <a:ext cx="7620000" cy="4452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2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Jobs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Jobs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10" y="1860974"/>
            <a:ext cx="68069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895928" y="1828800"/>
            <a:ext cx="438072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2133600" y="25146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5257800" y="25146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Jobs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60" y="1870656"/>
            <a:ext cx="6477000" cy="3956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447800" y="2438400"/>
            <a:ext cx="5562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28700" y="39624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Jobs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" y="2971800"/>
            <a:ext cx="5448300" cy="2543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332" y="1849277"/>
            <a:ext cx="6172200" cy="1495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110" y="4524374"/>
            <a:ext cx="6219825" cy="187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3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LinkedIn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Search Box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Search Box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1966298"/>
            <a:ext cx="8592820" cy="2222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5867400" y="2912990"/>
            <a:ext cx="2261870" cy="2667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Search for: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People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Jobs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Companies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Organizations</a:t>
            </a:r>
          </a:p>
          <a:p>
            <a:pPr marL="5029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Schools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965961"/>
            <a:ext cx="2286000" cy="39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4724400" y="2912990"/>
            <a:ext cx="1143000" cy="1333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Follow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1966298"/>
            <a:ext cx="8592820" cy="2222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76200" y="21336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971800"/>
            <a:ext cx="5436825" cy="3632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3657600" y="37338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Connect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2057400"/>
            <a:ext cx="7006004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200400"/>
            <a:ext cx="4581854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685800" y="2261616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5334000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Advanced Search</a:t>
            </a:r>
            <a:endParaRPr lang="en-US" sz="4800" b="1" dirty="0">
              <a:solidFill>
                <a:schemeClr val="accent1"/>
              </a:solidFill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" y="1905000"/>
            <a:ext cx="8386763" cy="1881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45737"/>
            <a:ext cx="6785858" cy="3605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38200" y="1905000"/>
            <a:ext cx="2057400" cy="320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3739" y="2319957"/>
            <a:ext cx="8382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845737"/>
            <a:ext cx="4191000" cy="320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3616766"/>
            <a:ext cx="2051298" cy="2834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68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Creating an Account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  <a:cs typeface="Courier New" panose="02070309020205020404" pitchFamily="49" charset="0"/>
              </a:rPr>
              <a:t>Creating an Account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06" y="1570439"/>
            <a:ext cx="4084320" cy="5166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71003" y="2637239"/>
            <a:ext cx="2286000" cy="1920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Creating an Account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1927572"/>
            <a:ext cx="4335780" cy="2606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15" y="3536244"/>
            <a:ext cx="4404360" cy="3017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7147" y="2852899"/>
            <a:ext cx="1188720" cy="1463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485731" y="4385938"/>
            <a:ext cx="2286000" cy="182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Creating an Account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3" y="1703933"/>
            <a:ext cx="4430630" cy="3017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1" y="3543587"/>
            <a:ext cx="4725692" cy="3017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54414" y="4937760"/>
            <a:ext cx="2286000" cy="914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Creating an Account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10" y="2034756"/>
            <a:ext cx="6621780" cy="3771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About LinkedIn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02920" lvl="3" indent="-457200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www.linkedin.com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Launched in 2003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Over 300 million users in 200 countries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Social networking site designed to help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professionals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connect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35" y="1845734"/>
            <a:ext cx="3810330" cy="26900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Creating an Account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" y="1978536"/>
            <a:ext cx="7780020" cy="3573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Creating an Account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" y="1981336"/>
            <a:ext cx="7780020" cy="3550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Creating an Account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1935548"/>
            <a:ext cx="7399020" cy="42291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71931" y="3266967"/>
            <a:ext cx="2560320" cy="2194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54388" y="5568620"/>
            <a:ext cx="548640" cy="365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08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Creating an Account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1935548"/>
            <a:ext cx="7399020" cy="42291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71931" y="3266967"/>
            <a:ext cx="2560320" cy="2194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54388" y="5568620"/>
            <a:ext cx="548640" cy="365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Terms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Toolbar</a:t>
            </a: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The stationary bar used to navigate between different areas of LinkedIn. </a:t>
            </a:r>
          </a:p>
          <a:p>
            <a:pPr marL="0" indent="-457200">
              <a:buClr>
                <a:schemeClr val="accent1"/>
              </a:buClr>
            </a:pP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3224212"/>
            <a:ext cx="87153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Terms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Connections</a:t>
            </a: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Professional contacts to whom you’re directly connected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Potential Connections</a:t>
            </a: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Connections of Connections</a:t>
            </a:r>
          </a:p>
          <a:p>
            <a:pPr marL="0" indent="-457200">
              <a:buClr>
                <a:schemeClr val="accent1"/>
              </a:buClr>
            </a:pP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971800"/>
            <a:ext cx="7653128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084113"/>
            <a:ext cx="1356478" cy="2392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cs typeface="Courier New" panose="02070309020205020404" pitchFamily="49" charset="0"/>
              </a:rPr>
              <a:t>Terms</a:t>
            </a:r>
            <a:endParaRPr lang="en-US" sz="4800" b="1" dirty="0">
              <a:solidFill>
                <a:schemeClr val="accent1"/>
              </a:solidFill>
              <a:effectLst/>
              <a:cs typeface="Courier New" panose="02070309020205020404" pitchFamily="49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822960" y="1845734"/>
            <a:ext cx="2301240" cy="1811866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800" b="1" i="1" baseline="30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Degree Connection</a:t>
            </a: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a connection of a connection</a:t>
            </a: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800" b="1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-457200">
              <a:buClr>
                <a:schemeClr val="accent1"/>
              </a:buClr>
            </a:pP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6019800"/>
            <a:ext cx="1295400" cy="762000"/>
          </a:xfrm>
          <a:prstGeom prst="rect">
            <a:avLst/>
          </a:prstGeom>
          <a:solidFill>
            <a:srgbClr val="00739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0" y="6077711"/>
            <a:ext cx="2139700" cy="64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738" y="5050472"/>
            <a:ext cx="3124200" cy="714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8393"/>
          <a:stretch/>
        </p:blipFill>
        <p:spPr>
          <a:xfrm>
            <a:off x="3369738" y="842910"/>
            <a:ext cx="5469462" cy="3939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822960" y="4038600"/>
            <a:ext cx="2301240" cy="202895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800" b="1" i="1" baseline="30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US" sz="2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Degree Connection</a:t>
            </a: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a connection of a 2</a:t>
            </a:r>
            <a:r>
              <a:rPr lang="en-US" sz="2800" baseline="30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degree connection</a:t>
            </a: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-457200"/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600200"/>
            <a:ext cx="487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7F7F7F"/>
      </a:dk2>
      <a:lt2>
        <a:srgbClr val="CCDDEA"/>
      </a:lt2>
      <a:accent1>
        <a:srgbClr val="00739E"/>
      </a:accent1>
      <a:accent2>
        <a:srgbClr val="00739E"/>
      </a:accent2>
      <a:accent3>
        <a:srgbClr val="00739E"/>
      </a:accent3>
      <a:accent4>
        <a:srgbClr val="00739E"/>
      </a:accent4>
      <a:accent5>
        <a:srgbClr val="00739E"/>
      </a:accent5>
      <a:accent6>
        <a:srgbClr val="00739E"/>
      </a:accent6>
      <a:hlink>
        <a:srgbClr val="00739E"/>
      </a:hlink>
      <a:folHlink>
        <a:srgbClr val="00739E"/>
      </a:folHlink>
    </a:clrScheme>
    <a:fontScheme name="Custom 1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- iPad Basics.pptx" id="{DB1293D0-2118-474A-B1B4-AD90C9458D73}" vid="{A2F21F7A-53E3-47AE-9764-567A27C1C5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ysClr val="window" lastClr="FFFFFF"/>
    </a:lt1>
    <a:dk2>
      <a:srgbClr val="7F7F7F"/>
    </a:dk2>
    <a:lt2>
      <a:srgbClr val="CCDDEA"/>
    </a:lt2>
    <a:accent1>
      <a:srgbClr val="00739E"/>
    </a:accent1>
    <a:accent2>
      <a:srgbClr val="00739E"/>
    </a:accent2>
    <a:accent3>
      <a:srgbClr val="00739E"/>
    </a:accent3>
    <a:accent4>
      <a:srgbClr val="00739E"/>
    </a:accent4>
    <a:accent5>
      <a:srgbClr val="00739E"/>
    </a:accent5>
    <a:accent6>
      <a:srgbClr val="00739E"/>
    </a:accent6>
    <a:hlink>
      <a:srgbClr val="00739E"/>
    </a:hlink>
    <a:folHlink>
      <a:srgbClr val="0073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8724</Words>
  <Application>Microsoft Office PowerPoint</Application>
  <PresentationFormat>On-screen Show (4:3)</PresentationFormat>
  <Paragraphs>654</Paragraphs>
  <Slides>53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Courier New</vt:lpstr>
      <vt:lpstr>Ebrima</vt:lpstr>
      <vt:lpstr>Segoe UI</vt:lpstr>
      <vt:lpstr>Retrospect</vt:lpstr>
      <vt:lpstr>LinkedIn Basics</vt:lpstr>
      <vt:lpstr>Resources</vt:lpstr>
      <vt:lpstr>Agenda</vt:lpstr>
      <vt:lpstr>About LinkedIn</vt:lpstr>
      <vt:lpstr>About LinkedIn</vt:lpstr>
      <vt:lpstr>Terms</vt:lpstr>
      <vt:lpstr>Terms</vt:lpstr>
      <vt:lpstr>Terms</vt:lpstr>
      <vt:lpstr>Terms</vt:lpstr>
      <vt:lpstr>Terms</vt:lpstr>
      <vt:lpstr>The Toolbar</vt:lpstr>
      <vt:lpstr>Toolbar</vt:lpstr>
      <vt:lpstr>Home Screen</vt:lpstr>
      <vt:lpstr>Search Box</vt:lpstr>
      <vt:lpstr>My Network </vt:lpstr>
      <vt:lpstr>Jobs</vt:lpstr>
      <vt:lpstr>Messaging</vt:lpstr>
      <vt:lpstr>Notifications</vt:lpstr>
      <vt:lpstr>Me &gt; View My Profile</vt:lpstr>
      <vt:lpstr>Me &gt; Account &amp; Settings</vt:lpstr>
      <vt:lpstr>Me &gt; Account &amp; Settings</vt:lpstr>
      <vt:lpstr>The Home Page</vt:lpstr>
      <vt:lpstr>The Home Page</vt:lpstr>
      <vt:lpstr>Me &gt; View My Profile</vt:lpstr>
      <vt:lpstr>Me &gt; View My Profile</vt:lpstr>
      <vt:lpstr>Intro &amp; Edit Profile/URL</vt:lpstr>
      <vt:lpstr>Your Dashboard</vt:lpstr>
      <vt:lpstr>Background</vt:lpstr>
      <vt:lpstr>Featured Skills &amp; Endorsements</vt:lpstr>
      <vt:lpstr>Recommendations </vt:lpstr>
      <vt:lpstr>Accomplishments </vt:lpstr>
      <vt:lpstr>Interests </vt:lpstr>
      <vt:lpstr>My Network</vt:lpstr>
      <vt:lpstr>My Network </vt:lpstr>
      <vt:lpstr>My Network &gt;See all </vt:lpstr>
      <vt:lpstr>Jobs</vt:lpstr>
      <vt:lpstr>Jobs</vt:lpstr>
      <vt:lpstr>Jobs</vt:lpstr>
      <vt:lpstr>Jobs</vt:lpstr>
      <vt:lpstr>The Search Box</vt:lpstr>
      <vt:lpstr>Search Box</vt:lpstr>
      <vt:lpstr>Follow</vt:lpstr>
      <vt:lpstr>Connect</vt:lpstr>
      <vt:lpstr>Advanced Search</vt:lpstr>
      <vt:lpstr>Creating an Account</vt:lpstr>
      <vt:lpstr>Creating an Account</vt:lpstr>
      <vt:lpstr>Creating an Account</vt:lpstr>
      <vt:lpstr>Creating an Account</vt:lpstr>
      <vt:lpstr>Creating an Account</vt:lpstr>
      <vt:lpstr>Creating an Account</vt:lpstr>
      <vt:lpstr>Creating an Account</vt:lpstr>
      <vt:lpstr>Creating an Account</vt:lpstr>
      <vt:lpstr>Creating an Account</vt:lpstr>
    </vt:vector>
  </TitlesOfParts>
  <Company>Gail Borden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Connected!  Facebook Basics</dc:title>
  <dc:creator>Monica Dombrowski</dc:creator>
  <cp:lastModifiedBy>Kathleen Weiss</cp:lastModifiedBy>
  <cp:revision>168</cp:revision>
  <cp:lastPrinted>2015-05-07T17:31:25Z</cp:lastPrinted>
  <dcterms:created xsi:type="dcterms:W3CDTF">2014-05-30T16:35:15Z</dcterms:created>
  <dcterms:modified xsi:type="dcterms:W3CDTF">2018-02-06T21:29:22Z</dcterms:modified>
</cp:coreProperties>
</file>