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handoutMasterIdLst>
    <p:handoutMasterId r:id="rId27"/>
  </p:handoutMasterIdLst>
  <p:sldIdLst>
    <p:sldId id="256" r:id="rId2"/>
    <p:sldId id="257" r:id="rId3"/>
    <p:sldId id="266" r:id="rId4"/>
    <p:sldId id="270" r:id="rId5"/>
    <p:sldId id="274" r:id="rId6"/>
    <p:sldId id="273" r:id="rId7"/>
    <p:sldId id="281" r:id="rId8"/>
    <p:sldId id="260" r:id="rId9"/>
    <p:sldId id="267" r:id="rId10"/>
    <p:sldId id="275" r:id="rId11"/>
    <p:sldId id="261" r:id="rId12"/>
    <p:sldId id="271" r:id="rId13"/>
    <p:sldId id="262" r:id="rId14"/>
    <p:sldId id="269" r:id="rId15"/>
    <p:sldId id="279" r:id="rId16"/>
    <p:sldId id="280" r:id="rId17"/>
    <p:sldId id="282" r:id="rId18"/>
    <p:sldId id="264" r:id="rId19"/>
    <p:sldId id="276" r:id="rId20"/>
    <p:sldId id="265" r:id="rId21"/>
    <p:sldId id="278" r:id="rId22"/>
    <p:sldId id="272" r:id="rId23"/>
    <p:sldId id="277" r:id="rId24"/>
    <p:sldId id="268" r:id="rId25"/>
  </p:sldIdLst>
  <p:sldSz cx="9144000" cy="5715000" type="screen16x1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2941" autoAdjust="0"/>
  </p:normalViewPr>
  <p:slideViewPr>
    <p:cSldViewPr>
      <p:cViewPr varScale="1">
        <p:scale>
          <a:sx n="96" d="100"/>
          <a:sy n="96" d="100"/>
        </p:scale>
        <p:origin x="-408" y="-90"/>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AB6426AB-E746-41D5-AABE-7047851DE366}" type="datetimeFigureOut">
              <a:rPr lang="en-US" smtClean="0"/>
              <a:t>7/10/2014</a:t>
            </a:fld>
            <a:endParaRPr lang="en-US" dirty="0"/>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fld id="{E302DB66-2B0C-4FD6-92A2-78AF00045314}" type="slidenum">
              <a:rPr lang="en-US" smtClean="0"/>
              <a:t>‹#›</a:t>
            </a:fld>
            <a:endParaRPr lang="en-US" dirty="0"/>
          </a:p>
        </p:txBody>
      </p:sp>
    </p:spTree>
    <p:extLst>
      <p:ext uri="{BB962C8B-B14F-4D97-AF65-F5344CB8AC3E}">
        <p14:creationId xmlns:p14="http://schemas.microsoft.com/office/powerpoint/2010/main" val="18865205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fld id="{4F3286B1-1ED9-42F1-9937-AB071E63421B}" type="datetimeFigureOut">
              <a:rPr lang="en-US" smtClean="0"/>
              <a:t>7/10/2014</a:t>
            </a:fld>
            <a:endParaRPr lang="en-US" dirty="0"/>
          </a:p>
        </p:txBody>
      </p:sp>
      <p:sp>
        <p:nvSpPr>
          <p:cNvPr id="4" name="Slide Image Placeholder 3"/>
          <p:cNvSpPr>
            <a:spLocks noGrp="1" noRot="1" noChangeAspect="1"/>
          </p:cNvSpPr>
          <p:nvPr>
            <p:ph type="sldImg" idx="2"/>
          </p:nvPr>
        </p:nvSpPr>
        <p:spPr>
          <a:xfrm>
            <a:off x="639763" y="696913"/>
            <a:ext cx="5578475"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a:defRPr sz="1200"/>
            </a:lvl1pPr>
          </a:lstStyle>
          <a:p>
            <a:fld id="{FCF98415-6A68-4CD8-868B-23B1862E02CB}" type="slidenum">
              <a:rPr lang="en-US" smtClean="0"/>
              <a:t>‹#›</a:t>
            </a:fld>
            <a:endParaRPr lang="en-US" dirty="0"/>
          </a:p>
        </p:txBody>
      </p:sp>
    </p:spTree>
    <p:extLst>
      <p:ext uri="{BB962C8B-B14F-4D97-AF65-F5344CB8AC3E}">
        <p14:creationId xmlns:p14="http://schemas.microsoft.com/office/powerpoint/2010/main" val="1450419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9763" y="696913"/>
            <a:ext cx="5578475" cy="3486150"/>
          </a:xfrm>
        </p:spPr>
      </p:sp>
      <p:sp>
        <p:nvSpPr>
          <p:cNvPr id="3" name="Notes Placeholder 2"/>
          <p:cNvSpPr>
            <a:spLocks noGrp="1"/>
          </p:cNvSpPr>
          <p:nvPr>
            <p:ph type="body" idx="1"/>
          </p:nvPr>
        </p:nvSpPr>
        <p:spPr/>
        <p:txBody>
          <a:bodyPr/>
          <a:lstStyle/>
          <a:p>
            <a:r>
              <a:rPr lang="en-US" dirty="0" smtClean="0"/>
              <a:t>YouTube analogy... You can upload any of your videos to YouTube and choose who you want to see them. Everyone IN THE WORLD, only friends and family, only you. </a:t>
            </a:r>
          </a:p>
          <a:p>
            <a:endParaRPr lang="en-US" dirty="0"/>
          </a:p>
        </p:txBody>
      </p:sp>
      <p:sp>
        <p:nvSpPr>
          <p:cNvPr id="4" name="Slide Number Placeholder 3"/>
          <p:cNvSpPr>
            <a:spLocks noGrp="1"/>
          </p:cNvSpPr>
          <p:nvPr>
            <p:ph type="sldNum" sz="quarter" idx="10"/>
          </p:nvPr>
        </p:nvSpPr>
        <p:spPr/>
        <p:txBody>
          <a:bodyPr/>
          <a:lstStyle/>
          <a:p>
            <a:fld id="{FCF98415-6A68-4CD8-868B-23B1862E02CB}" type="slidenum">
              <a:rPr lang="en-US" smtClean="0"/>
              <a:t>5</a:t>
            </a:fld>
            <a:endParaRPr lang="en-US" dirty="0"/>
          </a:p>
        </p:txBody>
      </p:sp>
    </p:spTree>
    <p:extLst>
      <p:ext uri="{BB962C8B-B14F-4D97-AF65-F5344CB8AC3E}">
        <p14:creationId xmlns:p14="http://schemas.microsoft.com/office/powerpoint/2010/main" val="195553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F98415-6A68-4CD8-868B-23B1862E02CB}" type="slidenum">
              <a:rPr lang="en-US" smtClean="0"/>
              <a:t>9</a:t>
            </a:fld>
            <a:endParaRPr lang="en-US" dirty="0"/>
          </a:p>
        </p:txBody>
      </p:sp>
    </p:spTree>
    <p:extLst>
      <p:ext uri="{BB962C8B-B14F-4D97-AF65-F5344CB8AC3E}">
        <p14:creationId xmlns:p14="http://schemas.microsoft.com/office/powerpoint/2010/main" val="1020955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5715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17925"/>
            <a:ext cx="3679116" cy="522653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4649096" y="-17925"/>
            <a:ext cx="3505200" cy="19274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33367" y="2257063"/>
            <a:ext cx="3313355" cy="1418467"/>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7" y="3684234"/>
            <a:ext cx="3309803" cy="1050524"/>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264023"/>
            <a:ext cx="2133600" cy="625818"/>
          </a:xfrm>
        </p:spPr>
        <p:txBody>
          <a:bodyPr anchor="b"/>
          <a:lstStyle>
            <a:lvl1pPr algn="l">
              <a:defRPr sz="2400"/>
            </a:lvl1pPr>
          </a:lstStyle>
          <a:p>
            <a:fld id="{74CFA6B6-4C5B-4B23-9209-60DFA3EE7A5E}" type="datetimeFigureOut">
              <a:rPr lang="en-US" smtClean="0"/>
              <a:t>7/10/2014</a:t>
            </a:fld>
            <a:endParaRPr lang="en-US" dirty="0"/>
          </a:p>
        </p:txBody>
      </p:sp>
      <p:sp>
        <p:nvSpPr>
          <p:cNvPr id="50" name="Rectangle 49"/>
          <p:cNvSpPr/>
          <p:nvPr/>
        </p:nvSpPr>
        <p:spPr>
          <a:xfrm>
            <a:off x="4650889" y="5073570"/>
            <a:ext cx="3505200" cy="681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a:xfrm>
            <a:off x="5303520" y="4766639"/>
            <a:ext cx="2831592" cy="304271"/>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4649096" y="4766639"/>
            <a:ext cx="643666" cy="304271"/>
          </a:xfrm>
        </p:spPr>
        <p:txBody>
          <a:bodyPr/>
          <a:lstStyle>
            <a:lvl1pPr>
              <a:defRPr>
                <a:solidFill>
                  <a:schemeClr val="accent1"/>
                </a:solidFill>
              </a:defRPr>
            </a:lvl1pPr>
          </a:lstStyle>
          <a:p>
            <a:fld id="{E6B7C6D1-BE6A-4F32-B0B0-DF25992A5090}" type="slidenum">
              <a:rPr lang="en-US" smtClean="0"/>
              <a:t>‹#›</a:t>
            </a:fld>
            <a:endParaRPr lang="en-US" dirty="0"/>
          </a:p>
        </p:txBody>
      </p:sp>
      <p:sp>
        <p:nvSpPr>
          <p:cNvPr id="89" name="Rectangle 88"/>
          <p:cNvSpPr/>
          <p:nvPr/>
        </p:nvSpPr>
        <p:spPr>
          <a:xfrm>
            <a:off x="4650889" y="5073570"/>
            <a:ext cx="3505200" cy="681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CFA6B6-4C5B-4B23-9209-60DFA3EE7A5E}" type="datetimeFigureOut">
              <a:rPr lang="en-US" smtClean="0"/>
              <a:t>7/10/2014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B7C6D1-BE6A-4F32-B0B0-DF25992A5090}"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2" y="858456"/>
            <a:ext cx="1484453" cy="3983620"/>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858456"/>
            <a:ext cx="5423704" cy="39836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CFA6B6-4C5B-4B23-9209-60DFA3EE7A5E}" type="datetimeFigureOut">
              <a:rPr lang="en-US" smtClean="0"/>
              <a:t>7/10/2014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B7C6D1-BE6A-4F32-B0B0-DF25992A5090}"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4CFA6B6-4C5B-4B23-9209-60DFA3EE7A5E}" type="datetimeFigureOut">
              <a:rPr lang="en-US" smtClean="0"/>
              <a:t>7/10/2014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B7C6D1-BE6A-4F32-B0B0-DF25992A5090}"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417358"/>
            <a:ext cx="6637468" cy="1135062"/>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7" y="3556000"/>
            <a:ext cx="6637467" cy="1267011"/>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CFA6B6-4C5B-4B23-9209-60DFA3EE7A5E}" type="datetimeFigureOut">
              <a:rPr lang="en-US" smtClean="0"/>
              <a:t>7/10/2014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B7C6D1-BE6A-4F32-B0B0-DF25992A5090}"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74CFA6B6-4C5B-4B23-9209-60DFA3EE7A5E}" type="datetimeFigureOut">
              <a:rPr lang="en-US" smtClean="0"/>
              <a:t>7/10/2014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6B7C6D1-BE6A-4F32-B0B0-DF25992A5090}" type="slidenum">
              <a:rPr lang="en-US" smtClean="0"/>
              <a:t>‹#›</a:t>
            </a:fld>
            <a:endParaRPr lang="en-US" dirty="0"/>
          </a:p>
        </p:txBody>
      </p:sp>
      <p:sp>
        <p:nvSpPr>
          <p:cNvPr id="9" name="Content Placeholder 8"/>
          <p:cNvSpPr>
            <a:spLocks noGrp="1"/>
          </p:cNvSpPr>
          <p:nvPr>
            <p:ph sz="quarter" idx="13"/>
          </p:nvPr>
        </p:nvSpPr>
        <p:spPr>
          <a:xfrm>
            <a:off x="1042416" y="1927860"/>
            <a:ext cx="3419856" cy="2910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1927859"/>
            <a:ext cx="3419856" cy="2910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1930008"/>
            <a:ext cx="3057148" cy="533136"/>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478912"/>
            <a:ext cx="3419856" cy="236316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9" y="1930008"/>
            <a:ext cx="3055717" cy="533136"/>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478912"/>
            <a:ext cx="3419856" cy="236316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4CFA6B6-4C5B-4B23-9209-60DFA3EE7A5E}" type="datetimeFigureOut">
              <a:rPr lang="en-US" smtClean="0"/>
              <a:t>7/10/2014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6B7C6D1-BE6A-4F32-B0B0-DF25992A5090}"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4CFA6B6-4C5B-4B23-9209-60DFA3EE7A5E}" type="datetimeFigureOut">
              <a:rPr lang="en-US" smtClean="0"/>
              <a:t>7/10/2014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6B7C6D1-BE6A-4F32-B0B0-DF25992A5090}"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CFA6B6-4C5B-4B23-9209-60DFA3EE7A5E}" type="datetimeFigureOut">
              <a:rPr lang="en-US" smtClean="0"/>
              <a:t>7/10/2014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6B7C6D1-BE6A-4F32-B0B0-DF25992A5090}"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5715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17925"/>
            <a:ext cx="3679116" cy="522653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4649096" y="-17926"/>
            <a:ext cx="3505200" cy="5199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74CFA6B6-4C5B-4B23-9209-60DFA3EE7A5E}" type="datetimeFigureOut">
              <a:rPr lang="en-US" smtClean="0"/>
              <a:t>7/10/2014</a:t>
            </a:fld>
            <a:endParaRPr lang="en-US" dirty="0"/>
          </a:p>
        </p:txBody>
      </p:sp>
      <p:sp>
        <p:nvSpPr>
          <p:cNvPr id="7" name="Slide Number Placeholder 6"/>
          <p:cNvSpPr>
            <a:spLocks noGrp="1"/>
          </p:cNvSpPr>
          <p:nvPr>
            <p:ph type="sldNum" sz="quarter" idx="12"/>
          </p:nvPr>
        </p:nvSpPr>
        <p:spPr/>
        <p:txBody>
          <a:bodyPr/>
          <a:lstStyle/>
          <a:p>
            <a:fld id="{E6B7C6D1-BE6A-4F32-B0B0-DF25992A5090}" type="slidenum">
              <a:rPr lang="en-US" smtClean="0"/>
              <a:t>‹#›</a:t>
            </a:fld>
            <a:endParaRPr lang="en-US" dirty="0"/>
          </a:p>
        </p:txBody>
      </p:sp>
      <p:sp>
        <p:nvSpPr>
          <p:cNvPr id="58" name="Rectangle 57"/>
          <p:cNvSpPr/>
          <p:nvPr/>
        </p:nvSpPr>
        <p:spPr>
          <a:xfrm>
            <a:off x="905573" y="501570"/>
            <a:ext cx="3562257" cy="4707038"/>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145894" y="713773"/>
            <a:ext cx="3090440" cy="4292279"/>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5073570"/>
            <a:ext cx="3505200" cy="681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a:xfrm>
            <a:off x="4641448" y="4770697"/>
            <a:ext cx="3493664" cy="304271"/>
          </a:xfrm>
        </p:spPr>
        <p:txBody>
          <a:bodyPr>
            <a:normAutofit/>
          </a:bodyPr>
          <a:lstStyle/>
          <a:p>
            <a:endParaRPr lang="en-US" dirty="0"/>
          </a:p>
        </p:txBody>
      </p:sp>
      <p:sp>
        <p:nvSpPr>
          <p:cNvPr id="2" name="Title 1"/>
          <p:cNvSpPr>
            <a:spLocks noGrp="1"/>
          </p:cNvSpPr>
          <p:nvPr>
            <p:ph type="title"/>
          </p:nvPr>
        </p:nvSpPr>
        <p:spPr>
          <a:xfrm>
            <a:off x="4739833" y="2214530"/>
            <a:ext cx="3304572" cy="1219294"/>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3447496"/>
            <a:ext cx="3298784" cy="1264920"/>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5715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Rectangle 93"/>
          <p:cNvSpPr/>
          <p:nvPr/>
        </p:nvSpPr>
        <p:spPr>
          <a:xfrm>
            <a:off x="4561242" y="-17925"/>
            <a:ext cx="3679116" cy="522653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a:off x="4649096" y="-17926"/>
            <a:ext cx="3505200" cy="5199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nvSpPr>
        <p:spPr>
          <a:xfrm>
            <a:off x="905573" y="501570"/>
            <a:ext cx="3562257" cy="4707038"/>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4650889" y="5073570"/>
            <a:ext cx="3505200" cy="681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34424" y="2217420"/>
            <a:ext cx="3300984" cy="121920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10" y="578162"/>
            <a:ext cx="3359623" cy="4556760"/>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734632" y="3444241"/>
            <a:ext cx="3300573" cy="126630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CFA6B6-4C5B-4B23-9209-60DFA3EE7A5E}" type="datetimeFigureOut">
              <a:rPr lang="en-US" smtClean="0"/>
              <a:t>7/10/2014</a:t>
            </a:fld>
            <a:endParaRPr lang="en-US" dirty="0"/>
          </a:p>
        </p:txBody>
      </p:sp>
      <p:sp>
        <p:nvSpPr>
          <p:cNvPr id="6" name="Footer Placeholder 5"/>
          <p:cNvSpPr>
            <a:spLocks noGrp="1"/>
          </p:cNvSpPr>
          <p:nvPr>
            <p:ph type="ftr" sz="quarter" idx="11"/>
          </p:nvPr>
        </p:nvSpPr>
        <p:spPr>
          <a:xfrm>
            <a:off x="4641448" y="4770697"/>
            <a:ext cx="3493664" cy="304271"/>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E6B7C6D1-BE6A-4F32-B0B0-DF25992A5090}"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5715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Rectangle 65"/>
          <p:cNvSpPr/>
          <p:nvPr/>
        </p:nvSpPr>
        <p:spPr>
          <a:xfrm>
            <a:off x="457200" y="277907"/>
            <a:ext cx="8229600" cy="5154706"/>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4561242" y="-17925"/>
            <a:ext cx="3679116" cy="58270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a:off x="4649096" y="-17926"/>
            <a:ext cx="3505200" cy="5199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043490" y="856387"/>
            <a:ext cx="7024744" cy="9525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1936377"/>
            <a:ext cx="6777317" cy="292414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187077"/>
            <a:ext cx="2133600" cy="304271"/>
          </a:xfrm>
          <a:prstGeom prst="rect">
            <a:avLst/>
          </a:prstGeom>
        </p:spPr>
        <p:txBody>
          <a:bodyPr vert="horz" lIns="91440" tIns="45720" rIns="91440" bIns="45720" rtlCol="0" anchor="ctr"/>
          <a:lstStyle>
            <a:lvl1pPr algn="r">
              <a:defRPr sz="1200">
                <a:solidFill>
                  <a:srgbClr val="FEFEFE"/>
                </a:solidFill>
              </a:defRPr>
            </a:lvl1pPr>
          </a:lstStyle>
          <a:p>
            <a:fld id="{74CFA6B6-4C5B-4B23-9209-60DFA3EE7A5E}" type="datetimeFigureOut">
              <a:rPr lang="en-US" smtClean="0"/>
              <a:t>7/10/2014</a:t>
            </a:fld>
            <a:endParaRPr lang="en-US" dirty="0"/>
          </a:p>
        </p:txBody>
      </p:sp>
      <p:sp>
        <p:nvSpPr>
          <p:cNvPr id="5" name="Footer Placeholder 4"/>
          <p:cNvSpPr>
            <a:spLocks noGrp="1"/>
          </p:cNvSpPr>
          <p:nvPr>
            <p:ph type="ftr" sz="quarter" idx="3"/>
          </p:nvPr>
        </p:nvSpPr>
        <p:spPr>
          <a:xfrm>
            <a:off x="4641448" y="4876800"/>
            <a:ext cx="3502152" cy="304271"/>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4649096" y="187077"/>
            <a:ext cx="1332156" cy="304271"/>
          </a:xfrm>
          <a:prstGeom prst="rect">
            <a:avLst/>
          </a:prstGeom>
        </p:spPr>
        <p:txBody>
          <a:bodyPr vert="horz" lIns="91440" tIns="45720" rIns="91440" bIns="45720" rtlCol="0" anchor="ctr"/>
          <a:lstStyle>
            <a:lvl1pPr algn="l">
              <a:defRPr sz="1200">
                <a:solidFill>
                  <a:srgbClr val="FEFEFE"/>
                </a:solidFill>
              </a:defRPr>
            </a:lvl1pPr>
          </a:lstStyle>
          <a:p>
            <a:fld id="{E6B7C6D1-BE6A-4F32-B0B0-DF25992A5090}"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video" Target="http://www.youtube.com/v/ghKdYKZ1Sts?&amp;hl=en_U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video" Target="http://www.youtube.com/v/rJKxK1XPSOw?hl=en_US&amp;"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mppl.org/" TargetMode="Externa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http://www.amazon.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mppl.org/services/wireless-internet/" TargetMode="Externa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computerworld.com/s/article/9241553/No_your_data_isn_t_secure_in_the_cloud?taxonomyId=223&amp;pageNumber=1"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indows.microsoft.com/en-us/windows-8/getting-started-onedrive-tutorial?ocid=onedrive_site_supportlink"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24400" y="2571179"/>
            <a:ext cx="3313355" cy="1418467"/>
          </a:xfrm>
        </p:spPr>
        <p:txBody>
          <a:bodyPr>
            <a:normAutofit fontScale="90000"/>
          </a:bodyPr>
          <a:lstStyle/>
          <a:p>
            <a:r>
              <a:rPr lang="en-US" dirty="0" smtClean="0"/>
              <a:t>It’s in the Clouds? An Overview of Cloud Services</a:t>
            </a:r>
            <a:endParaRPr lang="en-US" dirty="0"/>
          </a:p>
        </p:txBody>
      </p:sp>
      <p:sp>
        <p:nvSpPr>
          <p:cNvPr id="3" name="Subtitle 2"/>
          <p:cNvSpPr>
            <a:spLocks noGrp="1"/>
          </p:cNvSpPr>
          <p:nvPr>
            <p:ph type="subTitle" idx="1"/>
          </p:nvPr>
        </p:nvSpPr>
        <p:spPr>
          <a:xfrm>
            <a:off x="4724402" y="4127500"/>
            <a:ext cx="3309803" cy="1050524"/>
          </a:xfrm>
        </p:spPr>
        <p:txBody>
          <a:bodyPr/>
          <a:lstStyle/>
          <a:p>
            <a:r>
              <a:rPr lang="en-US" dirty="0" smtClean="0"/>
              <a:t>Michelle Vonderhaar</a:t>
            </a:r>
          </a:p>
          <a:p>
            <a:fld id="{14579F9F-F339-46C2-9980-ED7939F600C1}" type="datetime2">
              <a:rPr lang="en-US" smtClean="0"/>
              <a:t>Thursday, July 10, 2014</a:t>
            </a:fld>
            <a:endParaRPr lang="en-US" dirty="0"/>
          </a:p>
        </p:txBody>
      </p:sp>
      <p:pic>
        <p:nvPicPr>
          <p:cNvPr id="1027" name="Picture 3" descr="C:\Users\stafftrain\AppData\Local\Microsoft\Windows\Temporary Internet Files\Content.IE5\L1XV7O8B\MC90043259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268009">
            <a:off x="693496" y="450916"/>
            <a:ext cx="1828572" cy="152381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58095">
            <a:off x="2383427" y="1737741"/>
            <a:ext cx="2000250" cy="1666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2509">
            <a:off x="304800" y="2671708"/>
            <a:ext cx="2000250" cy="1666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4638" y="3873500"/>
            <a:ext cx="2000250" cy="1666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20432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Microsoft OneDrive</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8762" y="2171700"/>
            <a:ext cx="6086475" cy="25717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0467379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File Sharing Services</a:t>
            </a:r>
            <a:endParaRPr lang="en-US" dirty="0"/>
          </a:p>
        </p:txBody>
      </p:sp>
      <p:sp>
        <p:nvSpPr>
          <p:cNvPr id="3" name="Content Placeholder 2"/>
          <p:cNvSpPr>
            <a:spLocks noGrp="1"/>
          </p:cNvSpPr>
          <p:nvPr>
            <p:ph idx="1"/>
          </p:nvPr>
        </p:nvSpPr>
        <p:spPr/>
        <p:txBody>
          <a:bodyPr/>
          <a:lstStyle/>
          <a:p>
            <a:r>
              <a:rPr lang="en-US" dirty="0" smtClean="0"/>
              <a:t>Dropbox</a:t>
            </a:r>
          </a:p>
          <a:p>
            <a:r>
              <a:rPr lang="en-US" dirty="0" smtClean="0"/>
              <a:t>Rapidshare</a:t>
            </a:r>
          </a:p>
          <a:p>
            <a:r>
              <a:rPr lang="en-US" dirty="0" smtClean="0"/>
              <a:t>MegaShare</a:t>
            </a:r>
          </a:p>
          <a:p>
            <a:r>
              <a:rPr lang="en-US" dirty="0" smtClean="0"/>
              <a:t>Mediafire</a:t>
            </a:r>
          </a:p>
          <a:p>
            <a:r>
              <a:rPr lang="en-US" dirty="0" smtClean="0"/>
              <a:t>Dropio</a:t>
            </a:r>
          </a:p>
          <a:p>
            <a:pPr marL="0" indent="0">
              <a:buNone/>
            </a:pPr>
            <a:endParaRPr lang="en-US" dirty="0"/>
          </a:p>
        </p:txBody>
      </p:sp>
    </p:spTree>
    <p:extLst>
      <p:ext uri="{BB962C8B-B14F-4D97-AF65-F5344CB8AC3E}">
        <p14:creationId xmlns:p14="http://schemas.microsoft.com/office/powerpoint/2010/main" val="5451902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Dropbox do?</a:t>
            </a:r>
            <a:endParaRPr lang="en-US" dirty="0"/>
          </a:p>
        </p:txBody>
      </p:sp>
      <p:pic>
        <p:nvPicPr>
          <p:cNvPr id="5" name="ghKdYKZ1Sts?&amp;hl=en_US"/>
          <p:cNvPicPr>
            <a:picLocks noRot="1" noChangeAspect="1"/>
          </p:cNvPicPr>
          <p:nvPr>
            <a:videoFile r:link="rId1"/>
          </p:nvPr>
        </p:nvPicPr>
        <p:blipFill>
          <a:blip r:embed="rId3"/>
          <a:stretch>
            <a:fillRect/>
          </a:stretch>
        </p:blipFill>
        <p:spPr>
          <a:xfrm>
            <a:off x="2209800" y="2032000"/>
            <a:ext cx="5105400" cy="3190876"/>
          </a:xfrm>
          <a:prstGeom prst="rect">
            <a:avLst/>
          </a:prstGeom>
        </p:spPr>
      </p:pic>
    </p:spTree>
    <p:extLst>
      <p:ext uri="{BB962C8B-B14F-4D97-AF65-F5344CB8AC3E}">
        <p14:creationId xmlns:p14="http://schemas.microsoft.com/office/powerpoint/2010/main" val="3488233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File Storage and Back-up</a:t>
            </a:r>
            <a:endParaRPr lang="en-US" dirty="0"/>
          </a:p>
        </p:txBody>
      </p:sp>
      <p:sp>
        <p:nvSpPr>
          <p:cNvPr id="3" name="Content Placeholder 2"/>
          <p:cNvSpPr>
            <a:spLocks noGrp="1"/>
          </p:cNvSpPr>
          <p:nvPr>
            <p:ph idx="1"/>
          </p:nvPr>
        </p:nvSpPr>
        <p:spPr/>
        <p:txBody>
          <a:bodyPr/>
          <a:lstStyle/>
          <a:p>
            <a:r>
              <a:rPr lang="en-US" dirty="0"/>
              <a:t>Amazon </a:t>
            </a:r>
            <a:r>
              <a:rPr lang="en-US" dirty="0" smtClean="0"/>
              <a:t>Cloud Drive</a:t>
            </a:r>
            <a:endParaRPr lang="en-US" dirty="0"/>
          </a:p>
          <a:p>
            <a:r>
              <a:rPr lang="en-US" dirty="0"/>
              <a:t>Google Drive </a:t>
            </a:r>
            <a:r>
              <a:rPr lang="en-US" dirty="0" smtClean="0"/>
              <a:t>Storage</a:t>
            </a:r>
          </a:p>
          <a:p>
            <a:r>
              <a:rPr lang="en-US" dirty="0" smtClean="0"/>
              <a:t>Microsoft OneDrive Storage</a:t>
            </a:r>
            <a:endParaRPr lang="en-US" dirty="0"/>
          </a:p>
          <a:p>
            <a:r>
              <a:rPr lang="en-US" dirty="0" smtClean="0"/>
              <a:t>iCloud</a:t>
            </a:r>
          </a:p>
          <a:p>
            <a:r>
              <a:rPr lang="en-US" dirty="0" smtClean="0"/>
              <a:t>Carbonite</a:t>
            </a:r>
          </a:p>
        </p:txBody>
      </p:sp>
    </p:spTree>
    <p:extLst>
      <p:ext uri="{BB962C8B-B14F-4D97-AF65-F5344CB8AC3E}">
        <p14:creationId xmlns:p14="http://schemas.microsoft.com/office/powerpoint/2010/main" val="42823953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Amazon Cloud Drive</a:t>
            </a:r>
            <a:endParaRPr lang="en-US" dirty="0"/>
          </a:p>
        </p:txBody>
      </p:sp>
      <p:pic>
        <p:nvPicPr>
          <p:cNvPr id="3" name="rJKxK1XPSOw?hl=en_US&amp;"/>
          <p:cNvPicPr>
            <a:picLocks noRot="1" noChangeAspect="1"/>
          </p:cNvPicPr>
          <p:nvPr>
            <a:videoFile r:link="rId1"/>
          </p:nvPr>
        </p:nvPicPr>
        <p:blipFill>
          <a:blip r:embed="rId3"/>
          <a:stretch>
            <a:fillRect/>
          </a:stretch>
        </p:blipFill>
        <p:spPr>
          <a:xfrm>
            <a:off x="2057400" y="1905000"/>
            <a:ext cx="5257800" cy="3286126"/>
          </a:xfrm>
          <a:prstGeom prst="rect">
            <a:avLst/>
          </a:prstGeom>
        </p:spPr>
      </p:pic>
    </p:spTree>
    <p:extLst>
      <p:ext uri="{BB962C8B-B14F-4D97-AF65-F5344CB8AC3E}">
        <p14:creationId xmlns:p14="http://schemas.microsoft.com/office/powerpoint/2010/main" val="1280819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iCloud</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All of your purchased content (books, movies, music, and apps are automatically shared to all of your devices</a:t>
            </a:r>
          </a:p>
          <a:p>
            <a:r>
              <a:rPr lang="en-US" dirty="0" smtClean="0"/>
              <a:t>Photo sharing with My Photo Stream</a:t>
            </a:r>
          </a:p>
          <a:p>
            <a:r>
              <a:rPr lang="en-US" dirty="0" smtClean="0"/>
              <a:t>Back up of your personal data (including apps and music)</a:t>
            </a:r>
          </a:p>
          <a:p>
            <a:r>
              <a:rPr lang="en-US" dirty="0" smtClean="0"/>
              <a:t>Up to date email, calendar and contacts</a:t>
            </a:r>
          </a:p>
          <a:p>
            <a:r>
              <a:rPr lang="en-US" dirty="0" smtClean="0"/>
              <a:t>Find my iPhone</a:t>
            </a:r>
          </a:p>
          <a:p>
            <a:r>
              <a:rPr lang="en-US" dirty="0" smtClean="0"/>
              <a:t>Open Safari tabs across all devices</a:t>
            </a:r>
          </a:p>
          <a:p>
            <a:endParaRPr lang="en-US" dirty="0" smtClean="0"/>
          </a:p>
          <a:p>
            <a:endParaRPr lang="en-US" dirty="0" smtClean="0"/>
          </a:p>
          <a:p>
            <a:endParaRPr lang="en-US" dirty="0"/>
          </a:p>
        </p:txBody>
      </p:sp>
      <p:pic>
        <p:nvPicPr>
          <p:cNvPr id="1026" name="Picture 2" descr="C:\Users\michellv\Downloads\overview_ic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419100"/>
            <a:ext cx="1390650" cy="1390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8835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 up iCloud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Make sure you have the LATEST version of iOS</a:t>
            </a:r>
          </a:p>
          <a:p>
            <a:r>
              <a:rPr lang="en-US" dirty="0" smtClean="0"/>
              <a:t>Turn on iCloud</a:t>
            </a:r>
          </a:p>
          <a:p>
            <a:pPr lvl="1"/>
            <a:r>
              <a:rPr lang="en-US" dirty="0" smtClean="0"/>
              <a:t>Settings – iCloud</a:t>
            </a:r>
          </a:p>
          <a:p>
            <a:pPr lvl="1"/>
            <a:r>
              <a:rPr lang="en-US" dirty="0" smtClean="0"/>
              <a:t>Enter Apple ID and password</a:t>
            </a:r>
          </a:p>
          <a:p>
            <a:r>
              <a:rPr lang="en-US" dirty="0" smtClean="0"/>
              <a:t>Enable automatic download </a:t>
            </a:r>
          </a:p>
          <a:p>
            <a:pPr lvl="1"/>
            <a:r>
              <a:rPr lang="en-US" dirty="0" smtClean="0"/>
              <a:t>Music, Apps, Books</a:t>
            </a:r>
          </a:p>
          <a:p>
            <a:pPr lvl="1"/>
            <a:r>
              <a:rPr lang="en-US" dirty="0" smtClean="0"/>
              <a:t>Settings – iTunes and App Stores</a:t>
            </a:r>
          </a:p>
          <a:p>
            <a:r>
              <a:rPr lang="en-US" dirty="0" smtClean="0"/>
              <a:t>Turn on iCloud for the rest of your devices </a:t>
            </a:r>
            <a:endParaRPr lang="en-US" dirty="0"/>
          </a:p>
        </p:txBody>
      </p:sp>
      <p:pic>
        <p:nvPicPr>
          <p:cNvPr id="2050" name="Picture 2" descr="C:\Users\michellv\Downloads\overview_ic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723900"/>
            <a:ext cx="11430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44471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much space do you get?</a:t>
            </a:r>
            <a:endParaRPr lang="en-US" dirty="0"/>
          </a:p>
        </p:txBody>
      </p:sp>
      <p:sp>
        <p:nvSpPr>
          <p:cNvPr id="3" name="Content Placeholder 2"/>
          <p:cNvSpPr>
            <a:spLocks noGrp="1"/>
          </p:cNvSpPr>
          <p:nvPr>
            <p:ph idx="1"/>
          </p:nvPr>
        </p:nvSpPr>
        <p:spPr/>
        <p:txBody>
          <a:bodyPr>
            <a:normAutofit fontScale="92500"/>
          </a:bodyPr>
          <a:lstStyle/>
          <a:p>
            <a:r>
              <a:rPr lang="en-US" dirty="0" smtClean="0"/>
              <a:t>Amazon Cloud Drive – 5GB free space, $10/year for 20GB (more options available)</a:t>
            </a:r>
          </a:p>
          <a:p>
            <a:r>
              <a:rPr lang="en-US" dirty="0" smtClean="0"/>
              <a:t>Google Drive – 15GB free space, 100GB $1.99/month (more options available)</a:t>
            </a:r>
          </a:p>
          <a:p>
            <a:r>
              <a:rPr lang="en-US" dirty="0" smtClean="0"/>
              <a:t>iCloud – 5GB free space, $20/year for 10GB additional (more options available) </a:t>
            </a:r>
          </a:p>
          <a:p>
            <a:pPr lvl="1"/>
            <a:r>
              <a:rPr lang="en-US" sz="1300" dirty="0" smtClean="0"/>
              <a:t>iCloud Drive will be available with the iOS8 update. You will then have online viewing access to all of your files like Amazon or Google Drive</a:t>
            </a:r>
            <a:endParaRPr lang="en-US" sz="1300" dirty="0"/>
          </a:p>
        </p:txBody>
      </p:sp>
    </p:spTree>
    <p:extLst>
      <p:ext uri="{BB962C8B-B14F-4D97-AF65-F5344CB8AC3E}">
        <p14:creationId xmlns:p14="http://schemas.microsoft.com/office/powerpoint/2010/main" val="23068368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 Stuff</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Photos</a:t>
            </a:r>
          </a:p>
          <a:p>
            <a:pPr lvl="1"/>
            <a:r>
              <a:rPr lang="en-US" dirty="0" smtClean="0"/>
              <a:t>Flickr</a:t>
            </a:r>
          </a:p>
          <a:p>
            <a:pPr lvl="1"/>
            <a:r>
              <a:rPr lang="en-US" dirty="0" smtClean="0"/>
              <a:t>Shutterfly</a:t>
            </a:r>
          </a:p>
          <a:p>
            <a:pPr lvl="1"/>
            <a:r>
              <a:rPr lang="en-US" dirty="0" smtClean="0"/>
              <a:t>Snapfish</a:t>
            </a:r>
            <a:endParaRPr lang="en-US" dirty="0"/>
          </a:p>
          <a:p>
            <a:r>
              <a:rPr lang="en-US" dirty="0"/>
              <a:t>Photoshop express -- photoshop.com</a:t>
            </a:r>
          </a:p>
          <a:p>
            <a:pPr lvl="1"/>
            <a:r>
              <a:rPr lang="en-US" dirty="0"/>
              <a:t>http://www.photoshop.com/tools/overview</a:t>
            </a:r>
          </a:p>
          <a:p>
            <a:r>
              <a:rPr lang="en-US" dirty="0"/>
              <a:t>YouTube</a:t>
            </a:r>
          </a:p>
          <a:p>
            <a:r>
              <a:rPr lang="en-US" dirty="0"/>
              <a:t>Google </a:t>
            </a:r>
            <a:r>
              <a:rPr lang="en-US" dirty="0" smtClean="0"/>
              <a:t>Play</a:t>
            </a:r>
          </a:p>
          <a:p>
            <a:r>
              <a:rPr lang="en-US" dirty="0" smtClean="0"/>
              <a:t>Amazon App Store</a:t>
            </a:r>
          </a:p>
          <a:p>
            <a:r>
              <a:rPr lang="en-US" dirty="0" smtClean="0"/>
              <a:t>iTunes and App Store</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5470">
            <a:off x="6152687" y="907584"/>
            <a:ext cx="1827342" cy="15227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119400">
            <a:off x="5029200" y="1045279"/>
            <a:ext cx="1447800" cy="1206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467551">
            <a:off x="5819740" y="2323661"/>
            <a:ext cx="1359899" cy="1070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32148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0170" y="698500"/>
            <a:ext cx="7024744" cy="952500"/>
          </a:xfrm>
        </p:spPr>
        <p:txBody>
          <a:bodyPr/>
          <a:lstStyle/>
          <a:p>
            <a:r>
              <a:rPr lang="en-US" dirty="0" smtClean="0"/>
              <a:t>Organize your pictures?</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3237" y="1743319"/>
            <a:ext cx="6209484" cy="3619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55691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Cloud Computing?</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 cloud computing, the word "cloud" (also phrased as "the cloud") is used as a metaphor for "the Internet," so the phrase cloud computing is used to mean a type of Internet-based computing, where different services -- such as servers, storage and applications -- are delivered to an organization's computers and devices through the Internet. </a:t>
            </a:r>
          </a:p>
          <a:p>
            <a:pPr marL="68580" indent="0">
              <a:buNone/>
            </a:pPr>
            <a:r>
              <a:rPr lang="en-US" sz="1600" dirty="0" smtClean="0"/>
              <a:t>Webopedia.com </a:t>
            </a:r>
            <a:endParaRPr lang="en-US" sz="1600" dirty="0"/>
          </a:p>
        </p:txBody>
      </p:sp>
    </p:spTree>
    <p:extLst>
      <p:ext uri="{BB962C8B-B14F-4D97-AF65-F5344CB8AC3E}">
        <p14:creationId xmlns:p14="http://schemas.microsoft.com/office/powerpoint/2010/main" val="18257121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Apps</a:t>
            </a:r>
            <a:endParaRPr lang="en-US" dirty="0"/>
          </a:p>
        </p:txBody>
      </p:sp>
      <p:sp>
        <p:nvSpPr>
          <p:cNvPr id="3" name="Content Placeholder 2"/>
          <p:cNvSpPr>
            <a:spLocks noGrp="1"/>
          </p:cNvSpPr>
          <p:nvPr>
            <p:ph idx="1"/>
          </p:nvPr>
        </p:nvSpPr>
        <p:spPr/>
        <p:txBody>
          <a:bodyPr>
            <a:normAutofit fontScale="92500" lnSpcReduction="20000"/>
          </a:bodyPr>
          <a:lstStyle/>
          <a:p>
            <a:r>
              <a:rPr lang="en-US" dirty="0"/>
              <a:t>Evernote</a:t>
            </a:r>
          </a:p>
          <a:p>
            <a:r>
              <a:rPr lang="en-US" dirty="0"/>
              <a:t>Drive App</a:t>
            </a:r>
          </a:p>
          <a:p>
            <a:r>
              <a:rPr lang="en-US" dirty="0" smtClean="0"/>
              <a:t>SkyDrive </a:t>
            </a:r>
            <a:r>
              <a:rPr lang="en-US" dirty="0"/>
              <a:t>App</a:t>
            </a:r>
          </a:p>
          <a:p>
            <a:r>
              <a:rPr lang="en-US" dirty="0"/>
              <a:t>Flickr app</a:t>
            </a:r>
          </a:p>
          <a:p>
            <a:r>
              <a:rPr lang="en-US" dirty="0"/>
              <a:t>Dropbox </a:t>
            </a:r>
            <a:r>
              <a:rPr lang="en-US" dirty="0" smtClean="0"/>
              <a:t>App</a:t>
            </a:r>
          </a:p>
          <a:p>
            <a:r>
              <a:rPr lang="en-US" dirty="0" smtClean="0"/>
              <a:t>Kindle App</a:t>
            </a:r>
          </a:p>
          <a:p>
            <a:r>
              <a:rPr lang="en-US" dirty="0" smtClean="0"/>
              <a:t>NOOK App</a:t>
            </a:r>
          </a:p>
          <a:p>
            <a:r>
              <a:rPr lang="en-US" dirty="0" smtClean="0"/>
              <a:t>OverDrive App</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1941" y="1666875"/>
            <a:ext cx="4603859" cy="2079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60234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Cloud in Action: Your cell phone contacts/pictures</a:t>
            </a:r>
            <a:endParaRPr lang="en-US" dirty="0"/>
          </a:p>
        </p:txBody>
      </p:sp>
      <p:sp>
        <p:nvSpPr>
          <p:cNvPr id="3" name="Content Placeholder 2"/>
          <p:cNvSpPr>
            <a:spLocks noGrp="1"/>
          </p:cNvSpPr>
          <p:nvPr>
            <p:ph idx="1"/>
          </p:nvPr>
        </p:nvSpPr>
        <p:spPr/>
        <p:txBody>
          <a:bodyPr/>
          <a:lstStyle/>
          <a:p>
            <a:r>
              <a:rPr lang="en-US" dirty="0" smtClean="0"/>
              <a:t>What do you do when you buy a new cell phone? How do you transfer all that information?</a:t>
            </a:r>
          </a:p>
          <a:p>
            <a:pPr lvl="1"/>
            <a:r>
              <a:rPr lang="en-US" dirty="0" smtClean="0"/>
              <a:t>Have you ever backed up your contacts on your cell phone?</a:t>
            </a:r>
          </a:p>
          <a:p>
            <a:pPr lvl="1"/>
            <a:r>
              <a:rPr lang="en-US" dirty="0" smtClean="0"/>
              <a:t>Transferred them from phone to phone without a SIM card?</a:t>
            </a:r>
          </a:p>
          <a:p>
            <a:endParaRPr lang="en-US" dirty="0" smtClean="0"/>
          </a:p>
          <a:p>
            <a:pPr marL="68580" indent="0">
              <a:buNone/>
            </a:pPr>
            <a:endParaRPr lang="en-US" dirty="0"/>
          </a:p>
        </p:txBody>
      </p:sp>
    </p:spTree>
    <p:extLst>
      <p:ext uri="{BB962C8B-B14F-4D97-AF65-F5344CB8AC3E}">
        <p14:creationId xmlns:p14="http://schemas.microsoft.com/office/powerpoint/2010/main" val="22933791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66800" y="635000"/>
            <a:ext cx="7024744" cy="952500"/>
          </a:xfrm>
        </p:spPr>
        <p:txBody>
          <a:bodyPr>
            <a:normAutofit fontScale="90000"/>
          </a:bodyPr>
          <a:lstStyle/>
          <a:p>
            <a:r>
              <a:rPr lang="en-US" dirty="0" smtClean="0"/>
              <a:t>The Cloud in Action: Reading!</a:t>
            </a:r>
            <a:endParaRPr lang="en-US" dirty="0"/>
          </a:p>
        </p:txBody>
      </p:sp>
      <p:sp>
        <p:nvSpPr>
          <p:cNvPr id="4" name="Content Placeholder 3"/>
          <p:cNvSpPr>
            <a:spLocks noGrp="1"/>
          </p:cNvSpPr>
          <p:nvPr>
            <p:ph idx="1"/>
          </p:nvPr>
        </p:nvSpPr>
        <p:spPr/>
        <p:txBody>
          <a:bodyPr/>
          <a:lstStyle/>
          <a:p>
            <a:r>
              <a:rPr lang="en-US" dirty="0" smtClean="0"/>
              <a:t>Kindle </a:t>
            </a:r>
          </a:p>
          <a:p>
            <a:r>
              <a:rPr lang="en-US" dirty="0" smtClean="0"/>
              <a:t>NOOK </a:t>
            </a:r>
          </a:p>
          <a:p>
            <a:r>
              <a:rPr lang="en-US" dirty="0" smtClean="0"/>
              <a:t>OverDrive</a:t>
            </a:r>
            <a:endParaRPr lang="en-US" dirty="0"/>
          </a:p>
        </p:txBody>
      </p:sp>
      <p:pic>
        <p:nvPicPr>
          <p:cNvPr id="4098"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33705">
            <a:off x="3313109" y="2203807"/>
            <a:ext cx="5011129" cy="2409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895771">
            <a:off x="807622" y="3643040"/>
            <a:ext cx="4191000" cy="1357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07686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The Cloud in Action: Wireless Printing @ MPPL</a:t>
            </a:r>
            <a:endParaRPr lang="en-US" dirty="0"/>
          </a:p>
        </p:txBody>
      </p:sp>
      <p:pic>
        <p:nvPicPr>
          <p:cNvPr id="1026" name="Picture 2">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77" t="8923" r="1757" b="4314"/>
          <a:stretch/>
        </p:blipFill>
        <p:spPr bwMode="auto">
          <a:xfrm>
            <a:off x="1822176" y="1905000"/>
            <a:ext cx="5453269" cy="34069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554537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281839"/>
            <a:ext cx="7024744" cy="952500"/>
          </a:xfrm>
        </p:spPr>
        <p:txBody>
          <a:bodyPr>
            <a:noAutofit/>
          </a:bodyPr>
          <a:lstStyle/>
          <a:p>
            <a:r>
              <a:rPr lang="en-US" sz="7200" dirty="0" smtClean="0"/>
              <a:t>Questions?</a:t>
            </a:r>
            <a:endParaRPr lang="en-US" sz="7200" dirty="0"/>
          </a:p>
        </p:txBody>
      </p:sp>
      <p:pic>
        <p:nvPicPr>
          <p:cNvPr id="3075" name="Picture 3" descr="C:\Users\stafftrain\AppData\Local\Microsoft\Windows\Temporary Internet Files\Content.IE5\50H1V3K7\MC900441902[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2" y="1821051"/>
            <a:ext cx="2450517" cy="241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51162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Email Example</a:t>
            </a:r>
            <a:endParaRPr lang="en-US" dirty="0"/>
          </a:p>
        </p:txBody>
      </p:sp>
      <p:sp>
        <p:nvSpPr>
          <p:cNvPr id="3" name="Content Placeholder 2"/>
          <p:cNvSpPr>
            <a:spLocks noGrp="1"/>
          </p:cNvSpPr>
          <p:nvPr>
            <p:ph idx="1"/>
          </p:nvPr>
        </p:nvSpPr>
        <p:spPr/>
        <p:txBody>
          <a:bodyPr/>
          <a:lstStyle/>
          <a:p>
            <a:r>
              <a:rPr lang="en-US" dirty="0" smtClean="0"/>
              <a:t>When using </a:t>
            </a:r>
            <a:r>
              <a:rPr lang="en-US" dirty="0"/>
              <a:t>email </a:t>
            </a:r>
            <a:r>
              <a:rPr lang="en-US" dirty="0" smtClean="0"/>
              <a:t>-- Gmail, Hotmail, Yahoo Mail – your email messages </a:t>
            </a:r>
            <a:r>
              <a:rPr lang="en-US" dirty="0"/>
              <a:t>are NOT on your computer, </a:t>
            </a:r>
            <a:r>
              <a:rPr lang="en-US" dirty="0" smtClean="0"/>
              <a:t>you </a:t>
            </a:r>
            <a:r>
              <a:rPr lang="en-US" dirty="0"/>
              <a:t>can access them from </a:t>
            </a:r>
            <a:r>
              <a:rPr lang="en-US" dirty="0" smtClean="0"/>
              <a:t>anywhere, </a:t>
            </a:r>
            <a:r>
              <a:rPr lang="en-US" dirty="0"/>
              <a:t>on any </a:t>
            </a:r>
            <a:r>
              <a:rPr lang="en-US" dirty="0" smtClean="0"/>
              <a:t>computer that is connected to the Internet. </a:t>
            </a:r>
          </a:p>
          <a:p>
            <a:pPr lvl="3"/>
            <a:r>
              <a:rPr lang="en-US" dirty="0" smtClean="0"/>
              <a:t>You do not </a:t>
            </a:r>
            <a:r>
              <a:rPr lang="en-US" dirty="0"/>
              <a:t>download messages to your </a:t>
            </a:r>
            <a:r>
              <a:rPr lang="en-US" dirty="0" smtClean="0"/>
              <a:t>computer.</a:t>
            </a:r>
            <a:endParaRPr lang="en-US" dirty="0"/>
          </a:p>
        </p:txBody>
      </p:sp>
    </p:spTree>
    <p:extLst>
      <p:ext uri="{BB962C8B-B14F-4D97-AF65-F5344CB8AC3E}">
        <p14:creationId xmlns:p14="http://schemas.microsoft.com/office/powerpoint/2010/main" val="42785248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does this mean for us?</a:t>
            </a:r>
          </a:p>
        </p:txBody>
      </p:sp>
      <p:sp>
        <p:nvSpPr>
          <p:cNvPr id="3" name="Content Placeholder 2"/>
          <p:cNvSpPr>
            <a:spLocks noGrp="1"/>
          </p:cNvSpPr>
          <p:nvPr>
            <p:ph idx="1"/>
          </p:nvPr>
        </p:nvSpPr>
        <p:spPr/>
        <p:txBody>
          <a:bodyPr>
            <a:normAutofit lnSpcReduction="10000"/>
          </a:bodyPr>
          <a:lstStyle/>
          <a:p>
            <a:r>
              <a:rPr lang="en-US" dirty="0" smtClean="0"/>
              <a:t>Creating content (files)online</a:t>
            </a:r>
            <a:endParaRPr lang="en-US" dirty="0"/>
          </a:p>
          <a:p>
            <a:r>
              <a:rPr lang="en-US" dirty="0" smtClean="0"/>
              <a:t>Storing files online so they can be accessed from any of your devices anywhere</a:t>
            </a:r>
          </a:p>
          <a:p>
            <a:r>
              <a:rPr lang="en-US" dirty="0" smtClean="0"/>
              <a:t>Storing “content” (pictures, music, books) </a:t>
            </a:r>
          </a:p>
          <a:p>
            <a:r>
              <a:rPr lang="en-US" dirty="0" smtClean="0"/>
              <a:t>Sharing content with others easily</a:t>
            </a:r>
            <a:endParaRPr lang="en-US" dirty="0"/>
          </a:p>
          <a:p>
            <a:r>
              <a:rPr lang="en-US" dirty="0" smtClean="0"/>
              <a:t>Using content from any device anywhere</a:t>
            </a:r>
          </a:p>
          <a:p>
            <a:pPr marL="68580" indent="0">
              <a:buNone/>
            </a:pPr>
            <a:endParaRPr lang="en-US" dirty="0"/>
          </a:p>
        </p:txBody>
      </p:sp>
    </p:spTree>
    <p:extLst>
      <p:ext uri="{BB962C8B-B14F-4D97-AF65-F5344CB8AC3E}">
        <p14:creationId xmlns:p14="http://schemas.microsoft.com/office/powerpoint/2010/main" val="646408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71500"/>
            <a:ext cx="7024744" cy="952500"/>
          </a:xfrm>
        </p:spPr>
        <p:txBody>
          <a:bodyPr/>
          <a:lstStyle/>
          <a:p>
            <a:r>
              <a:rPr lang="en-US" dirty="0"/>
              <a:t>What you need to know?</a:t>
            </a:r>
          </a:p>
        </p:txBody>
      </p:sp>
      <p:sp>
        <p:nvSpPr>
          <p:cNvPr id="3" name="Content Placeholder 2"/>
          <p:cNvSpPr>
            <a:spLocks noGrp="1"/>
          </p:cNvSpPr>
          <p:nvPr>
            <p:ph sz="quarter" idx="13"/>
          </p:nvPr>
        </p:nvSpPr>
        <p:spPr>
          <a:xfrm>
            <a:off x="533400" y="1485900"/>
            <a:ext cx="3928872" cy="2910840"/>
          </a:xfrm>
        </p:spPr>
        <p:txBody>
          <a:bodyPr>
            <a:noAutofit/>
          </a:bodyPr>
          <a:lstStyle/>
          <a:p>
            <a:r>
              <a:rPr lang="en-US" sz="2000" b="1" dirty="0" smtClean="0">
                <a:solidFill>
                  <a:schemeClr val="bg2">
                    <a:lumMod val="50000"/>
                  </a:schemeClr>
                </a:solidFill>
              </a:rPr>
              <a:t>3G/4G</a:t>
            </a:r>
            <a:r>
              <a:rPr lang="en-US" sz="2000" dirty="0" smtClean="0"/>
              <a:t> – The wireless signal </a:t>
            </a:r>
            <a:r>
              <a:rPr lang="en-US" sz="2000" dirty="0"/>
              <a:t>your phone </a:t>
            </a:r>
            <a:r>
              <a:rPr lang="en-US" sz="2000" dirty="0" smtClean="0"/>
              <a:t>uses to connect to the internet.  </a:t>
            </a:r>
            <a:r>
              <a:rPr lang="en-US" sz="2000" dirty="0"/>
              <a:t>4G is currently the fastest signal.</a:t>
            </a:r>
          </a:p>
          <a:p>
            <a:r>
              <a:rPr lang="en-US" sz="2000" b="1" dirty="0" smtClean="0">
                <a:solidFill>
                  <a:schemeClr val="bg2">
                    <a:lumMod val="50000"/>
                  </a:schemeClr>
                </a:solidFill>
              </a:rPr>
              <a:t>Online vs. Offline</a:t>
            </a:r>
          </a:p>
          <a:p>
            <a:pPr lvl="1"/>
            <a:r>
              <a:rPr lang="en-US" sz="2000" b="1" dirty="0" smtClean="0">
                <a:solidFill>
                  <a:schemeClr val="bg2">
                    <a:lumMod val="50000"/>
                  </a:schemeClr>
                </a:solidFill>
              </a:rPr>
              <a:t>Online</a:t>
            </a:r>
            <a:r>
              <a:rPr lang="en-US" sz="2000" dirty="0" smtClean="0"/>
              <a:t> - your </a:t>
            </a:r>
            <a:r>
              <a:rPr lang="en-US" sz="2000" dirty="0"/>
              <a:t>device is connected to the internet. </a:t>
            </a:r>
            <a:endParaRPr lang="en-US" sz="2000" dirty="0" smtClean="0"/>
          </a:p>
          <a:p>
            <a:pPr lvl="1"/>
            <a:r>
              <a:rPr lang="en-US" sz="2000" b="1" dirty="0" smtClean="0">
                <a:solidFill>
                  <a:schemeClr val="bg2">
                    <a:lumMod val="50000"/>
                  </a:schemeClr>
                </a:solidFill>
              </a:rPr>
              <a:t>Offline</a:t>
            </a:r>
            <a:r>
              <a:rPr lang="en-US" sz="2000" dirty="0" smtClean="0"/>
              <a:t> – your device is not currently </a:t>
            </a:r>
            <a:r>
              <a:rPr lang="en-US" sz="2000" dirty="0"/>
              <a:t>connected to the Internet. </a:t>
            </a:r>
          </a:p>
        </p:txBody>
      </p:sp>
      <p:sp>
        <p:nvSpPr>
          <p:cNvPr id="4" name="Content Placeholder 3"/>
          <p:cNvSpPr>
            <a:spLocks noGrp="1"/>
          </p:cNvSpPr>
          <p:nvPr>
            <p:ph sz="quarter" idx="14"/>
          </p:nvPr>
        </p:nvSpPr>
        <p:spPr>
          <a:xfrm>
            <a:off x="4572000" y="1562100"/>
            <a:ext cx="3965448" cy="2910840"/>
          </a:xfrm>
        </p:spPr>
        <p:txBody>
          <a:bodyPr>
            <a:normAutofit fontScale="70000" lnSpcReduction="20000"/>
          </a:bodyPr>
          <a:lstStyle/>
          <a:p>
            <a:r>
              <a:rPr lang="en-US" b="1" dirty="0">
                <a:solidFill>
                  <a:schemeClr val="bg2">
                    <a:lumMod val="50000"/>
                  </a:schemeClr>
                </a:solidFill>
              </a:rPr>
              <a:t>Sharing</a:t>
            </a:r>
            <a:r>
              <a:rPr lang="en-US" dirty="0"/>
              <a:t> – giving others access to your data</a:t>
            </a:r>
          </a:p>
          <a:p>
            <a:r>
              <a:rPr lang="en-US" b="1" dirty="0">
                <a:solidFill>
                  <a:schemeClr val="bg2">
                    <a:lumMod val="50000"/>
                  </a:schemeClr>
                </a:solidFill>
              </a:rPr>
              <a:t>Sync</a:t>
            </a:r>
            <a:r>
              <a:rPr lang="en-US" dirty="0"/>
              <a:t> – </a:t>
            </a:r>
            <a:r>
              <a:rPr lang="en-US" dirty="0" smtClean="0"/>
              <a:t>the process that allows you to </a:t>
            </a:r>
            <a:r>
              <a:rPr lang="en-US" dirty="0"/>
              <a:t>access the same data over  MANY devices.</a:t>
            </a:r>
          </a:p>
          <a:p>
            <a:r>
              <a:rPr lang="en-US" b="1" dirty="0" smtClean="0">
                <a:solidFill>
                  <a:schemeClr val="bg2">
                    <a:lumMod val="50000"/>
                  </a:schemeClr>
                </a:solidFill>
              </a:rPr>
              <a:t>Wi-Fi </a:t>
            </a:r>
            <a:r>
              <a:rPr lang="en-US" dirty="0"/>
              <a:t>(wireless fidelity) </a:t>
            </a:r>
            <a:r>
              <a:rPr lang="en-US" dirty="0" smtClean="0"/>
              <a:t>Wireless </a:t>
            </a:r>
            <a:r>
              <a:rPr lang="en-US" dirty="0"/>
              <a:t>networking technology that uses radio waves to provide </a:t>
            </a:r>
            <a:r>
              <a:rPr lang="en-US" dirty="0" smtClean="0"/>
              <a:t>high-speed </a:t>
            </a:r>
            <a:r>
              <a:rPr lang="en-US" dirty="0"/>
              <a:t>Internet and network connections.</a:t>
            </a:r>
          </a:p>
          <a:p>
            <a:endParaRPr lang="en-US" dirty="0"/>
          </a:p>
          <a:p>
            <a:pPr marL="68580" indent="0">
              <a:buNone/>
            </a:pPr>
            <a:endParaRPr lang="en-US" dirty="0"/>
          </a:p>
        </p:txBody>
      </p:sp>
    </p:spTree>
    <p:extLst>
      <p:ext uri="{BB962C8B-B14F-4D97-AF65-F5344CB8AC3E}">
        <p14:creationId xmlns:p14="http://schemas.microsoft.com/office/powerpoint/2010/main" val="2889931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Effect transition="in" filter="fade">
                                      <p:cBhvr>
                                        <p:cTn id="31" dur="1000"/>
                                        <p:tgtEl>
                                          <p:spTgt spid="4">
                                            <p:txEl>
                                              <p:pRg st="0" end="0"/>
                                            </p:txEl>
                                          </p:spTgt>
                                        </p:tgtEl>
                                      </p:cBhvr>
                                    </p:animEffect>
                                    <p:anim calcmode="lin" valueType="num">
                                      <p:cBhvr>
                                        <p:cTn id="3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4">
                                            <p:txEl>
                                              <p:pRg st="1" end="1"/>
                                            </p:txEl>
                                          </p:spTgt>
                                        </p:tgtEl>
                                        <p:attrNameLst>
                                          <p:attrName>style.visibility</p:attrName>
                                        </p:attrNameLst>
                                      </p:cBhvr>
                                      <p:to>
                                        <p:strVal val="visible"/>
                                      </p:to>
                                    </p:set>
                                    <p:animEffect transition="in" filter="fade">
                                      <p:cBhvr>
                                        <p:cTn id="38" dur="1000"/>
                                        <p:tgtEl>
                                          <p:spTgt spid="4">
                                            <p:txEl>
                                              <p:pRg st="1" end="1"/>
                                            </p:txEl>
                                          </p:spTgt>
                                        </p:tgtEl>
                                      </p:cBhvr>
                                    </p:animEffect>
                                    <p:anim calcmode="lin" valueType="num">
                                      <p:cBhvr>
                                        <p:cTn id="39"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40"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4">
                                            <p:txEl>
                                              <p:pRg st="2" end="2"/>
                                            </p:txEl>
                                          </p:spTgt>
                                        </p:tgtEl>
                                        <p:attrNameLst>
                                          <p:attrName>style.visibility</p:attrName>
                                        </p:attrNameLst>
                                      </p:cBhvr>
                                      <p:to>
                                        <p:strVal val="visible"/>
                                      </p:to>
                                    </p:set>
                                    <p:animEffect transition="in" filter="fade">
                                      <p:cBhvr>
                                        <p:cTn id="45" dur="1000"/>
                                        <p:tgtEl>
                                          <p:spTgt spid="4">
                                            <p:txEl>
                                              <p:pRg st="2" end="2"/>
                                            </p:txEl>
                                          </p:spTgt>
                                        </p:tgtEl>
                                      </p:cBhvr>
                                    </p:animEffect>
                                    <p:anim calcmode="lin" valueType="num">
                                      <p:cBhvr>
                                        <p:cTn id="46"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are the possible problems?</a:t>
            </a:r>
            <a:endParaRPr lang="en-US" dirty="0"/>
          </a:p>
        </p:txBody>
      </p:sp>
      <p:sp>
        <p:nvSpPr>
          <p:cNvPr id="3" name="Content Placeholder 2"/>
          <p:cNvSpPr>
            <a:spLocks noGrp="1"/>
          </p:cNvSpPr>
          <p:nvPr>
            <p:ph idx="1"/>
          </p:nvPr>
        </p:nvSpPr>
        <p:spPr/>
        <p:txBody>
          <a:bodyPr>
            <a:normAutofit fontScale="70000" lnSpcReduction="20000"/>
          </a:bodyPr>
          <a:lstStyle/>
          <a:p>
            <a:r>
              <a:rPr lang="en-US" dirty="0"/>
              <a:t>H</a:t>
            </a:r>
            <a:r>
              <a:rPr lang="en-US" dirty="0" smtClean="0"/>
              <a:t>aving </a:t>
            </a:r>
            <a:r>
              <a:rPr lang="en-US" dirty="0"/>
              <a:t>universal access from anywhere you can connect to the Web only works if you can connect to the Web. </a:t>
            </a:r>
            <a:endParaRPr lang="en-US" dirty="0" smtClean="0"/>
          </a:p>
          <a:p>
            <a:pPr lvl="1"/>
            <a:r>
              <a:rPr lang="en-US" dirty="0" smtClean="0"/>
              <a:t>No Internet </a:t>
            </a:r>
            <a:r>
              <a:rPr lang="en-US" dirty="0"/>
              <a:t>connection, </a:t>
            </a:r>
            <a:r>
              <a:rPr lang="en-US" dirty="0" smtClean="0"/>
              <a:t>no data</a:t>
            </a:r>
          </a:p>
          <a:p>
            <a:r>
              <a:rPr lang="en-US" dirty="0"/>
              <a:t>Perhaps the biggest concerns about cloud computing are security and </a:t>
            </a:r>
            <a:r>
              <a:rPr lang="en-US" dirty="0" smtClean="0"/>
              <a:t>privacy</a:t>
            </a:r>
          </a:p>
          <a:p>
            <a:pPr lvl="1"/>
            <a:r>
              <a:rPr lang="en-US" dirty="0" smtClean="0"/>
              <a:t>Do you trust the companies to ensure the safety of your data?</a:t>
            </a:r>
          </a:p>
          <a:p>
            <a:pPr lvl="1"/>
            <a:r>
              <a:rPr lang="en-US" dirty="0" smtClean="0"/>
              <a:t>Will your data become public?</a:t>
            </a:r>
            <a:endParaRPr lang="en-US" dirty="0"/>
          </a:p>
          <a:p>
            <a:r>
              <a:rPr lang="en-US" dirty="0"/>
              <a:t>Public vs Private  </a:t>
            </a:r>
          </a:p>
          <a:p>
            <a:pPr lvl="2"/>
            <a:r>
              <a:rPr lang="en-US" dirty="0"/>
              <a:t>Public – The ENTIRE world can see your data .</a:t>
            </a:r>
          </a:p>
          <a:p>
            <a:pPr lvl="2"/>
            <a:r>
              <a:rPr lang="en-US" dirty="0"/>
              <a:t>Private- only you or designated individuals can see your data. </a:t>
            </a:r>
          </a:p>
        </p:txBody>
      </p:sp>
    </p:spTree>
    <p:extLst>
      <p:ext uri="{BB962C8B-B14F-4D97-AF65-F5344CB8AC3E}">
        <p14:creationId xmlns:p14="http://schemas.microsoft.com/office/powerpoint/2010/main" val="3930923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1000"/>
                                        <p:tgtEl>
                                          <p:spTgt spid="3">
                                            <p:txEl>
                                              <p:pRg st="7" end="7"/>
                                            </p:txEl>
                                          </p:spTgt>
                                        </p:tgtEl>
                                      </p:cBhvr>
                                    </p:animEffect>
                                    <p:anim calcmode="lin" valueType="num">
                                      <p:cBhvr>
                                        <p:cTn id="4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2696" y="800100"/>
            <a:ext cx="7024744" cy="952500"/>
          </a:xfrm>
        </p:spPr>
        <p:txBody>
          <a:bodyPr>
            <a:normAutofit fontScale="90000"/>
          </a:bodyPr>
          <a:lstStyle/>
          <a:p>
            <a:r>
              <a:rPr lang="en-US" dirty="0" smtClean="0">
                <a:hlinkClick r:id="rId2"/>
              </a:rPr>
              <a:t>No your data isn’t secure in the cloud</a:t>
            </a:r>
            <a:endParaRPr lang="en-US" dirty="0"/>
          </a:p>
        </p:txBody>
      </p:sp>
      <p:sp>
        <p:nvSpPr>
          <p:cNvPr id="3" name="Content Placeholder 2"/>
          <p:cNvSpPr>
            <a:spLocks noGrp="1"/>
          </p:cNvSpPr>
          <p:nvPr>
            <p:ph idx="1"/>
          </p:nvPr>
        </p:nvSpPr>
        <p:spPr/>
        <p:txBody>
          <a:bodyPr/>
          <a:lstStyle/>
          <a:p>
            <a:r>
              <a:rPr lang="en-US" dirty="0"/>
              <a:t>For example, Apple, AT&amp;T and Yahoo each received only one gold star out of six. Dropbox, LinkedIn and Google all have five stars. Twitter and ISP Sonic.net were awarded six out of six gold stars for their </a:t>
            </a:r>
            <a:r>
              <a:rPr lang="en-US" dirty="0" smtClean="0"/>
              <a:t>efforts </a:t>
            </a:r>
            <a:r>
              <a:rPr lang="en-US" dirty="0"/>
              <a:t>to protect user data</a:t>
            </a:r>
            <a:r>
              <a:rPr lang="en-US" dirty="0" smtClean="0"/>
              <a:t>.</a:t>
            </a:r>
            <a:endParaRPr lang="en-US" dirty="0"/>
          </a:p>
          <a:p>
            <a:pPr marL="68580" indent="0">
              <a:buNone/>
            </a:pPr>
            <a:endParaRPr lang="en-US" dirty="0"/>
          </a:p>
        </p:txBody>
      </p:sp>
      <p:sp>
        <p:nvSpPr>
          <p:cNvPr id="5" name="TextBox 4"/>
          <p:cNvSpPr txBox="1"/>
          <p:nvPr/>
        </p:nvSpPr>
        <p:spPr>
          <a:xfrm>
            <a:off x="4724400" y="-26482"/>
            <a:ext cx="3429000" cy="584775"/>
          </a:xfrm>
          <a:prstGeom prst="rect">
            <a:avLst/>
          </a:prstGeom>
          <a:noFill/>
        </p:spPr>
        <p:txBody>
          <a:bodyPr wrap="square" rtlCol="0">
            <a:spAutoFit/>
          </a:bodyPr>
          <a:lstStyle/>
          <a:p>
            <a:r>
              <a:rPr lang="en-US" sz="1600" dirty="0" smtClean="0">
                <a:solidFill>
                  <a:schemeClr val="bg1"/>
                </a:solidFill>
              </a:rPr>
              <a:t>Computer World.com </a:t>
            </a:r>
          </a:p>
          <a:p>
            <a:r>
              <a:rPr lang="en-US" sz="1600" dirty="0" smtClean="0">
                <a:solidFill>
                  <a:schemeClr val="bg1"/>
                </a:solidFill>
              </a:rPr>
              <a:t>August 13, 2013</a:t>
            </a:r>
            <a:endParaRPr lang="en-US" sz="1600" dirty="0">
              <a:solidFill>
                <a:schemeClr val="bg1"/>
              </a:solidFill>
            </a:endParaRPr>
          </a:p>
        </p:txBody>
      </p:sp>
      <p:sp>
        <p:nvSpPr>
          <p:cNvPr id="6" name="Rectangle 5"/>
          <p:cNvSpPr/>
          <p:nvPr/>
        </p:nvSpPr>
        <p:spPr>
          <a:xfrm>
            <a:off x="609600" y="4533900"/>
            <a:ext cx="8001000" cy="646331"/>
          </a:xfrm>
          <a:prstGeom prst="rect">
            <a:avLst/>
          </a:prstGeom>
        </p:spPr>
        <p:txBody>
          <a:bodyPr wrap="square">
            <a:spAutoFit/>
          </a:bodyPr>
          <a:lstStyle/>
          <a:p>
            <a:r>
              <a:rPr lang="en-US" dirty="0"/>
              <a:t>http://www.computerworld.com/s/article/9241553/No_your_data_isn_t_secure_in_the_cloud?taxonomyId=223&amp;pageNumber=1</a:t>
            </a:r>
          </a:p>
        </p:txBody>
      </p:sp>
    </p:spTree>
    <p:extLst>
      <p:ext uri="{BB962C8B-B14F-4D97-AF65-F5344CB8AC3E}">
        <p14:creationId xmlns:p14="http://schemas.microsoft.com/office/powerpoint/2010/main" val="1983819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Productivity Services (like Word, Excel and PowerPoint)</a:t>
            </a:r>
            <a:endParaRPr lang="en-US" dirty="0"/>
          </a:p>
        </p:txBody>
      </p:sp>
      <p:sp>
        <p:nvSpPr>
          <p:cNvPr id="3" name="Content Placeholder 2"/>
          <p:cNvSpPr>
            <a:spLocks noGrp="1"/>
          </p:cNvSpPr>
          <p:nvPr>
            <p:ph idx="1"/>
          </p:nvPr>
        </p:nvSpPr>
        <p:spPr/>
        <p:txBody>
          <a:bodyPr/>
          <a:lstStyle/>
          <a:p>
            <a:r>
              <a:rPr lang="en-US" dirty="0" smtClean="0"/>
              <a:t>OneDrive</a:t>
            </a:r>
          </a:p>
          <a:p>
            <a:r>
              <a:rPr lang="en-US" dirty="0" smtClean="0"/>
              <a:t>Google Drive</a:t>
            </a:r>
          </a:p>
          <a:p>
            <a:r>
              <a:rPr lang="en-US" dirty="0" smtClean="0"/>
              <a:t>Evernote</a:t>
            </a:r>
            <a:endParaRPr lang="en-US" dirty="0"/>
          </a:p>
          <a:p>
            <a:r>
              <a:rPr lang="en-US" dirty="0" smtClean="0"/>
              <a:t>Email – Google, Yahoo, Outlook.com 	</a:t>
            </a:r>
          </a:p>
          <a:p>
            <a:pPr lvl="1"/>
            <a:r>
              <a:rPr lang="en-US" dirty="0" smtClean="0"/>
              <a:t>Calendars</a:t>
            </a:r>
          </a:p>
          <a:p>
            <a:pPr lvl="1"/>
            <a:r>
              <a:rPr lang="en-US" dirty="0" smtClean="0"/>
              <a:t>Task Lists</a:t>
            </a:r>
          </a:p>
        </p:txBody>
      </p:sp>
    </p:spTree>
    <p:extLst>
      <p:ext uri="{BB962C8B-B14F-4D97-AF65-F5344CB8AC3E}">
        <p14:creationId xmlns:p14="http://schemas.microsoft.com/office/powerpoint/2010/main" val="749686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1000"/>
                                        <p:tgtEl>
                                          <p:spTgt spid="3">
                                            <p:txEl>
                                              <p:pRg st="3" end="3"/>
                                            </p:txEl>
                                          </p:spTgt>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arn(inVertical)">
                                      <p:cBhvr>
                                        <p:cTn id="25" dur="1000"/>
                                        <p:tgtEl>
                                          <p:spTgt spid="3">
                                            <p:txEl>
                                              <p:pRg st="4" end="4"/>
                                            </p:txEl>
                                          </p:spTgt>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barn(inVertical)">
                                      <p:cBhvr>
                                        <p:cTn id="28"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Let’s see what OneDrive can do?</a:t>
            </a:r>
            <a:endParaRPr lang="en-US" dirty="0"/>
          </a:p>
        </p:txBody>
      </p:sp>
      <p:pic>
        <p:nvPicPr>
          <p:cNvPr id="4" name="Content Placeholder 3">
            <a:hlinkClick r:id="rId3"/>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981200" y="1943100"/>
            <a:ext cx="5281791" cy="2924175"/>
          </a:xfrm>
        </p:spPr>
      </p:pic>
    </p:spTree>
    <p:extLst>
      <p:ext uri="{BB962C8B-B14F-4D97-AF65-F5344CB8AC3E}">
        <p14:creationId xmlns:p14="http://schemas.microsoft.com/office/powerpoint/2010/main" val="294914600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3203</TotalTime>
  <Words>829</Words>
  <Application>Microsoft Office PowerPoint</Application>
  <PresentationFormat>On-screen Show (16:10)</PresentationFormat>
  <Paragraphs>116</Paragraphs>
  <Slides>24</Slides>
  <Notes>2</Notes>
  <HiddenSlides>0</HiddenSlides>
  <MMClips>2</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Austin</vt:lpstr>
      <vt:lpstr>It’s in the Clouds? An Overview of Cloud Services</vt:lpstr>
      <vt:lpstr>What Is Cloud Computing?</vt:lpstr>
      <vt:lpstr>The Email Example</vt:lpstr>
      <vt:lpstr>What does this mean for us?</vt:lpstr>
      <vt:lpstr>What you need to know?</vt:lpstr>
      <vt:lpstr>What are the possible problems?</vt:lpstr>
      <vt:lpstr>No your data isn’t secure in the cloud</vt:lpstr>
      <vt:lpstr>Productivity Services (like Word, Excel and PowerPoint)</vt:lpstr>
      <vt:lpstr>Let’s see what OneDrive can do?</vt:lpstr>
      <vt:lpstr>Microsoft OneDrive</vt:lpstr>
      <vt:lpstr>File Sharing Services</vt:lpstr>
      <vt:lpstr>What does Dropbox do?</vt:lpstr>
      <vt:lpstr>File Storage and Back-up</vt:lpstr>
      <vt:lpstr>Amazon Cloud Drive</vt:lpstr>
      <vt:lpstr>iCloud</vt:lpstr>
      <vt:lpstr>Set up iCloud </vt:lpstr>
      <vt:lpstr>How much space do you get?</vt:lpstr>
      <vt:lpstr>Fun Stuff</vt:lpstr>
      <vt:lpstr>Organize your pictures?</vt:lpstr>
      <vt:lpstr>Apps</vt:lpstr>
      <vt:lpstr>The Cloud in Action: Your cell phone contacts/pictures</vt:lpstr>
      <vt:lpstr>The Cloud in Action: Reading!</vt:lpstr>
      <vt:lpstr>The Cloud in Action: Wireless Printing @ MPPL</vt:lpstr>
      <vt:lpstr>Questions?</vt:lpstr>
    </vt:vector>
  </TitlesOfParts>
  <Company>MPPL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It’s in the Clouds? An Overview of Cloud Services</dc:title>
  <dc:creator>stafftrain</dc:creator>
  <cp:lastModifiedBy>stafftrain</cp:lastModifiedBy>
  <cp:revision>65</cp:revision>
  <cp:lastPrinted>2014-07-10T21:51:47Z</cp:lastPrinted>
  <dcterms:created xsi:type="dcterms:W3CDTF">2013-02-26T00:02:30Z</dcterms:created>
  <dcterms:modified xsi:type="dcterms:W3CDTF">2014-07-10T23:04:46Z</dcterms:modified>
</cp:coreProperties>
</file>