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xml"/>
  <Override ContentType="application/vnd.openxmlformats-officedocument.presentationml.slideMaster+xml" PartName="/ppt/slideMasters/slideMaster.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24" Type="http://schemas.openxmlformats.org/officeDocument/2006/relationships/slide" Target="slides/slide19.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notesMaster" Target="notesMasters/notesMaster.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slide" Target="slides/slide.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xml"/><Relationship Id="rId2" Type="http://schemas.openxmlformats.org/officeDocument/2006/relationships/hyperlink" Target="http://www.antennaweb.org/Address.aspx" TargetMode="Externa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xml"/><Relationship Id="rId2" Type="http://schemas.openxmlformats.org/officeDocument/2006/relationships/hyperlink" Target="http://www.hulu.com/tv/networks" TargetMode="Externa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xml"/><Relationship Id="rId2" Type="http://schemas.openxmlformats.org/officeDocument/2006/relationships/hyperlink" Target="http://goo.gl/qJnvAU"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xml"/><Relationship Id="rId2" Type="http://schemas.openxmlformats.org/officeDocument/2006/relationships/hyperlink" Target="http://goo.gl/RSlA3z"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 Id="rId2" Type="http://schemas.openxmlformats.org/officeDocument/2006/relationships/hyperlink" Target="http://www.cnet.com/internet-speed-test/"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 name="Shape 35"/>
        <p:cNvGrpSpPr/>
        <p:nvPr/>
      </p:nvGrpSpPr>
      <p:grpSpPr>
        <a:xfrm>
          <a:off x="0" y="0"/>
          <a:ext cx="0" cy="0"/>
          <a:chOff x="0" y="0"/>
          <a:chExt cx="0" cy="0"/>
        </a:xfrm>
      </p:grpSpPr>
      <p:sp>
        <p:nvSpPr>
          <p:cNvPr id="36" name="Shape 3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37" name="Shape 3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 name="Shape 41"/>
        <p:cNvGrpSpPr/>
        <p:nvPr/>
      </p:nvGrpSpPr>
      <p:grpSpPr>
        <a:xfrm>
          <a:off x="0" y="0"/>
          <a:ext cx="0" cy="0"/>
          <a:chOff x="0" y="0"/>
          <a:chExt cx="0" cy="0"/>
        </a:xfrm>
      </p:grpSpPr>
      <p:sp>
        <p:nvSpPr>
          <p:cNvPr id="42" name="Shape 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3" name="Shape 4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15000"/>
              </a:lnSpc>
              <a:spcBef>
                <a:spcPts val="0"/>
              </a:spcBef>
              <a:buClr>
                <a:schemeClr val="dk1"/>
              </a:buClr>
              <a:buSzPct val="100000"/>
              <a:buFont typeface="Arial"/>
              <a:buNone/>
            </a:pPr>
            <a:r>
              <a:rPr lang="en">
                <a:solidFill>
                  <a:schemeClr val="dk1"/>
                </a:solidFill>
              </a:rPr>
              <a:t>Introduction</a:t>
            </a:r>
          </a:p>
          <a:p>
            <a:pPr lvl="0" rtl="0">
              <a:lnSpc>
                <a:spcPct val="115000"/>
              </a:lnSpc>
              <a:spcBef>
                <a:spcPts val="0"/>
              </a:spcBef>
              <a:buClr>
                <a:schemeClr val="dk1"/>
              </a:buClr>
              <a:buSzPct val="100000"/>
              <a:buFont typeface="Arial"/>
              <a:buNone/>
            </a:pPr>
            <a:r>
              <a:t/>
            </a:r>
            <a:endParaRPr>
              <a:solidFill>
                <a:schemeClr val="dk1"/>
              </a:solidFill>
            </a:endParaRPr>
          </a:p>
          <a:p>
            <a:pPr indent="-298450" lvl="0" marL="457200" rtl="0">
              <a:lnSpc>
                <a:spcPct val="115000"/>
              </a:lnSpc>
              <a:spcBef>
                <a:spcPts val="0"/>
              </a:spcBef>
              <a:buClr>
                <a:schemeClr val="dk1"/>
              </a:buClr>
              <a:buSzPct val="100000"/>
              <a:buChar char="●"/>
            </a:pPr>
            <a:r>
              <a:rPr lang="en">
                <a:solidFill>
                  <a:schemeClr val="dk1"/>
                </a:solidFill>
              </a:rPr>
              <a:t>In 2014 the average cost of </a:t>
            </a:r>
            <a:r>
              <a:rPr b="1" lang="en">
                <a:solidFill>
                  <a:schemeClr val="dk1"/>
                </a:solidFill>
              </a:rPr>
              <a:t>basic cable</a:t>
            </a:r>
            <a:r>
              <a:rPr lang="en">
                <a:solidFill>
                  <a:schemeClr val="dk1"/>
                </a:solidFill>
              </a:rPr>
              <a:t> price was $66.61/month. (Scroll to page 3 in the link to view this stat.)</a:t>
            </a:r>
          </a:p>
          <a:p>
            <a:pPr indent="-298450" lvl="0" marL="457200" rtl="0">
              <a:lnSpc>
                <a:spcPct val="115000"/>
              </a:lnSpc>
              <a:spcBef>
                <a:spcPts val="0"/>
              </a:spcBef>
              <a:buClr>
                <a:schemeClr val="dk1"/>
              </a:buClr>
              <a:buSzPct val="100000"/>
              <a:buChar char="●"/>
            </a:pPr>
            <a:r>
              <a:rPr lang="en">
                <a:solidFill>
                  <a:schemeClr val="dk1"/>
                </a:solidFill>
              </a:rPr>
              <a:t>You pay for a lot of content that you do not watch</a:t>
            </a:r>
          </a:p>
          <a:p>
            <a:pPr indent="-298450" lvl="0" marL="457200">
              <a:lnSpc>
                <a:spcPct val="115000"/>
              </a:lnSpc>
              <a:spcBef>
                <a:spcPts val="0"/>
              </a:spcBef>
              <a:buClr>
                <a:schemeClr val="dk1"/>
              </a:buClr>
              <a:buSzPct val="100000"/>
              <a:buChar char="●"/>
            </a:pPr>
            <a:r>
              <a:rPr lang="en">
                <a:solidFill>
                  <a:schemeClr val="dk1"/>
                </a:solidFill>
              </a:rPr>
              <a:t>Cutting the cable means you “pick your poison” rather than accepting whatever your cable company decides you want to watch.</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7" name="Shape 10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15000"/>
              </a:lnSpc>
              <a:spcBef>
                <a:spcPts val="0"/>
              </a:spcBef>
              <a:buClr>
                <a:schemeClr val="dk1"/>
              </a:buClr>
              <a:buSzPct val="100000"/>
              <a:buFont typeface="Arial"/>
              <a:buNone/>
            </a:pPr>
            <a:r>
              <a:rPr lang="en">
                <a:solidFill>
                  <a:schemeClr val="dk1"/>
                </a:solidFill>
              </a:rPr>
              <a:t>HD Antenna</a:t>
            </a:r>
          </a:p>
          <a:p>
            <a:pPr lvl="0" rtl="0">
              <a:lnSpc>
                <a:spcPct val="115000"/>
              </a:lnSpc>
              <a:spcBef>
                <a:spcPts val="0"/>
              </a:spcBef>
              <a:buClr>
                <a:schemeClr val="dk1"/>
              </a:buClr>
              <a:buSzPct val="100000"/>
              <a:buFont typeface="Arial"/>
              <a:buNone/>
            </a:pPr>
            <a:r>
              <a:t/>
            </a:r>
            <a:endParaRPr>
              <a:solidFill>
                <a:schemeClr val="dk1"/>
              </a:solidFill>
            </a:endParaRPr>
          </a:p>
          <a:p>
            <a:pPr indent="-298450" lvl="0" marL="457200" rtl="0">
              <a:lnSpc>
                <a:spcPct val="115000"/>
              </a:lnSpc>
              <a:spcBef>
                <a:spcPts val="0"/>
              </a:spcBef>
              <a:buClr>
                <a:schemeClr val="dk1"/>
              </a:buClr>
              <a:buSzPct val="100000"/>
              <a:buChar char="●"/>
            </a:pPr>
            <a:r>
              <a:rPr lang="en">
                <a:solidFill>
                  <a:schemeClr val="dk1"/>
                </a:solidFill>
              </a:rPr>
              <a:t>Price: $15 - $80 </a:t>
            </a:r>
          </a:p>
          <a:p>
            <a:pPr indent="-298450" lvl="0" marL="457200" rtl="0">
              <a:lnSpc>
                <a:spcPct val="115000"/>
              </a:lnSpc>
              <a:spcBef>
                <a:spcPts val="0"/>
              </a:spcBef>
              <a:buClr>
                <a:schemeClr val="dk1"/>
              </a:buClr>
              <a:buSzPct val="100000"/>
              <a:buChar char="●"/>
            </a:pPr>
            <a:r>
              <a:rPr lang="en">
                <a:solidFill>
                  <a:schemeClr val="dk1"/>
                </a:solidFill>
              </a:rPr>
              <a:t>A good HD antenna offers all four major networks (FOX, ABC, NBC, and CBS) along with 10-15 other selections (PBS, CW, etc) in full HD, for free</a:t>
            </a:r>
          </a:p>
          <a:p>
            <a:pPr indent="-298450" lvl="0" marL="457200" rtl="0">
              <a:lnSpc>
                <a:spcPct val="115000"/>
              </a:lnSpc>
              <a:spcBef>
                <a:spcPts val="0"/>
              </a:spcBef>
              <a:buClr>
                <a:schemeClr val="dk1"/>
              </a:buClr>
              <a:buSzPct val="100000"/>
              <a:buChar char="●"/>
            </a:pPr>
            <a:r>
              <a:rPr lang="en">
                <a:solidFill>
                  <a:schemeClr val="dk1"/>
                </a:solidFill>
              </a:rPr>
              <a:t>Antenna analysis tool at: </a:t>
            </a:r>
            <a:r>
              <a:rPr lang="en" u="sng">
                <a:solidFill>
                  <a:srgbClr val="1155CC"/>
                </a:solidFill>
                <a:hlinkClick r:id="rId2"/>
              </a:rPr>
              <a:t>http://www.antennaweb.org/Address.aspx</a:t>
            </a:r>
            <a:r>
              <a:rPr lang="en">
                <a:solidFill>
                  <a:schemeClr val="dk1"/>
                </a:solidFill>
              </a:rPr>
              <a:t> </a:t>
            </a:r>
          </a:p>
          <a:p>
            <a:pPr indent="-298450" lvl="0" marL="457200" rtl="0">
              <a:lnSpc>
                <a:spcPct val="115000"/>
              </a:lnSpc>
              <a:spcBef>
                <a:spcPts val="0"/>
              </a:spcBef>
              <a:buClr>
                <a:schemeClr val="dk1"/>
              </a:buClr>
              <a:buSzPct val="100000"/>
              <a:buChar char="●"/>
            </a:pPr>
            <a:r>
              <a:rPr lang="en">
                <a:solidFill>
                  <a:schemeClr val="dk1"/>
                </a:solidFill>
              </a:rPr>
              <a:t>I recommend the Mohu Leaf 50 Indoor HDTV Antenna ($70)</a:t>
            </a:r>
          </a:p>
          <a:p>
            <a:pPr indent="-298450" lvl="0" marL="457200">
              <a:lnSpc>
                <a:spcPct val="115000"/>
              </a:lnSpc>
              <a:spcBef>
                <a:spcPts val="0"/>
              </a:spcBef>
              <a:buClr>
                <a:schemeClr val="dk1"/>
              </a:buClr>
              <a:buSzPct val="100000"/>
              <a:buChar char="●"/>
            </a:pPr>
            <a:r>
              <a:rPr lang="en">
                <a:solidFill>
                  <a:schemeClr val="dk1"/>
                </a:solidFill>
              </a:rPr>
              <a:t>Low Profile and picks up signal as far as 50 miles away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15000"/>
              </a:lnSpc>
              <a:spcBef>
                <a:spcPts val="0"/>
              </a:spcBef>
              <a:buClr>
                <a:schemeClr val="dk1"/>
              </a:buClr>
              <a:buSzPct val="100000"/>
              <a:buFont typeface="Arial"/>
              <a:buNone/>
            </a:pPr>
            <a:r>
              <a:rPr lang="en">
                <a:solidFill>
                  <a:schemeClr val="dk1"/>
                </a:solidFill>
              </a:rPr>
              <a:t>Amazon Prime (Amazon Instant Video)</a:t>
            </a:r>
          </a:p>
          <a:p>
            <a:pPr lvl="0" rtl="0">
              <a:lnSpc>
                <a:spcPct val="115000"/>
              </a:lnSpc>
              <a:spcBef>
                <a:spcPts val="0"/>
              </a:spcBef>
              <a:buClr>
                <a:schemeClr val="dk1"/>
              </a:buClr>
              <a:buSzPct val="100000"/>
              <a:buFont typeface="Arial"/>
              <a:buNone/>
            </a:pPr>
            <a:r>
              <a:t/>
            </a:r>
            <a:endParaRPr>
              <a:solidFill>
                <a:schemeClr val="dk1"/>
              </a:solidFill>
            </a:endParaRPr>
          </a:p>
          <a:p>
            <a:pPr indent="-298450" lvl="0" marL="457200" rtl="0">
              <a:lnSpc>
                <a:spcPct val="115000"/>
              </a:lnSpc>
              <a:spcBef>
                <a:spcPts val="0"/>
              </a:spcBef>
              <a:buClr>
                <a:schemeClr val="dk1"/>
              </a:buClr>
              <a:buSzPct val="100000"/>
              <a:buChar char="●"/>
            </a:pPr>
            <a:r>
              <a:rPr lang="en">
                <a:solidFill>
                  <a:schemeClr val="dk1"/>
                </a:solidFill>
              </a:rPr>
              <a:t>Price: $99/year or $8.25/month</a:t>
            </a:r>
          </a:p>
          <a:p>
            <a:pPr indent="-298450" lvl="0" marL="457200" rtl="0">
              <a:lnSpc>
                <a:spcPct val="115000"/>
              </a:lnSpc>
              <a:spcBef>
                <a:spcPts val="0"/>
              </a:spcBef>
              <a:buClr>
                <a:schemeClr val="dk1"/>
              </a:buClr>
              <a:buSzPct val="100000"/>
              <a:buChar char="●"/>
            </a:pPr>
            <a:r>
              <a:rPr lang="en">
                <a:solidFill>
                  <a:schemeClr val="dk1"/>
                </a:solidFill>
              </a:rPr>
              <a:t>Exclusive rights to a host of classic HBO series (The Sopranos, Oz)</a:t>
            </a:r>
          </a:p>
          <a:p>
            <a:pPr indent="-298450" lvl="0" marL="457200" rtl="0">
              <a:lnSpc>
                <a:spcPct val="115000"/>
              </a:lnSpc>
              <a:spcBef>
                <a:spcPts val="0"/>
              </a:spcBef>
              <a:buClr>
                <a:schemeClr val="dk1"/>
              </a:buClr>
              <a:buSzPct val="100000"/>
              <a:buChar char="●"/>
            </a:pPr>
            <a:r>
              <a:rPr lang="en">
                <a:solidFill>
                  <a:schemeClr val="dk1"/>
                </a:solidFill>
              </a:rPr>
              <a:t>Original series (Transparent)</a:t>
            </a:r>
          </a:p>
          <a:p>
            <a:pPr indent="-298450" lvl="0" marL="457200" rtl="0">
              <a:lnSpc>
                <a:spcPct val="115000"/>
              </a:lnSpc>
              <a:spcBef>
                <a:spcPts val="0"/>
              </a:spcBef>
              <a:buClr>
                <a:schemeClr val="dk1"/>
              </a:buClr>
              <a:buSzPct val="100000"/>
              <a:buChar char="●"/>
            </a:pPr>
            <a:r>
              <a:rPr lang="en">
                <a:solidFill>
                  <a:schemeClr val="dk1"/>
                </a:solidFill>
              </a:rPr>
              <a:t>Extensive catalog of young children’s programming</a:t>
            </a:r>
          </a:p>
          <a:p>
            <a:pPr indent="-298450" lvl="0" marL="457200" rtl="0">
              <a:lnSpc>
                <a:spcPct val="115000"/>
              </a:lnSpc>
              <a:spcBef>
                <a:spcPts val="0"/>
              </a:spcBef>
              <a:buClr>
                <a:schemeClr val="dk1"/>
              </a:buClr>
              <a:buSzPct val="100000"/>
              <a:buChar char="●"/>
            </a:pPr>
            <a:r>
              <a:rPr lang="en">
                <a:solidFill>
                  <a:schemeClr val="dk1"/>
                </a:solidFill>
              </a:rPr>
              <a:t>Video on demand content</a:t>
            </a:r>
          </a:p>
          <a:p>
            <a:pPr indent="-298450" lvl="1" marL="914400" rtl="0">
              <a:lnSpc>
                <a:spcPct val="115000"/>
              </a:lnSpc>
              <a:spcBef>
                <a:spcPts val="0"/>
              </a:spcBef>
              <a:buClr>
                <a:schemeClr val="dk1"/>
              </a:buClr>
              <a:buSzPct val="100000"/>
              <a:buChar char="○"/>
            </a:pPr>
            <a:r>
              <a:rPr lang="en">
                <a:solidFill>
                  <a:schemeClr val="dk1"/>
                </a:solidFill>
              </a:rPr>
              <a:t>Rent or buy newer movies and TV shows</a:t>
            </a:r>
          </a:p>
          <a:p>
            <a:pPr indent="-298450" lvl="0" marL="457200">
              <a:lnSpc>
                <a:spcPct val="115000"/>
              </a:lnSpc>
              <a:spcBef>
                <a:spcPts val="0"/>
              </a:spcBef>
              <a:buClr>
                <a:schemeClr val="dk1"/>
              </a:buClr>
              <a:buSzPct val="100000"/>
              <a:buChar char="●"/>
            </a:pPr>
            <a:r>
              <a:rPr lang="en">
                <a:solidFill>
                  <a:schemeClr val="dk1"/>
                </a:solidFill>
              </a:rPr>
              <a:t>If you already shop on Amazon anyway a Prime account means free 2-day shipping</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2" name="Shape 12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15000"/>
              </a:lnSpc>
              <a:spcBef>
                <a:spcPts val="0"/>
              </a:spcBef>
              <a:buClr>
                <a:schemeClr val="dk1"/>
              </a:buClr>
              <a:buSzPct val="100000"/>
              <a:buFont typeface="Arial"/>
              <a:buNone/>
            </a:pPr>
            <a:r>
              <a:rPr lang="en">
                <a:solidFill>
                  <a:schemeClr val="dk1"/>
                </a:solidFill>
              </a:rPr>
              <a:t>Netflix</a:t>
            </a:r>
          </a:p>
          <a:p>
            <a:pPr lvl="0" rtl="0">
              <a:lnSpc>
                <a:spcPct val="115000"/>
              </a:lnSpc>
              <a:spcBef>
                <a:spcPts val="0"/>
              </a:spcBef>
              <a:buClr>
                <a:schemeClr val="dk1"/>
              </a:buClr>
              <a:buSzPct val="100000"/>
              <a:buFont typeface="Arial"/>
              <a:buNone/>
            </a:pPr>
            <a:r>
              <a:t/>
            </a:r>
            <a:endParaRPr>
              <a:solidFill>
                <a:schemeClr val="dk1"/>
              </a:solidFill>
            </a:endParaRPr>
          </a:p>
          <a:p>
            <a:pPr indent="-298450" lvl="0" marL="457200" rtl="0">
              <a:lnSpc>
                <a:spcPct val="115000"/>
              </a:lnSpc>
              <a:spcBef>
                <a:spcPts val="0"/>
              </a:spcBef>
              <a:buClr>
                <a:schemeClr val="dk1"/>
              </a:buClr>
              <a:buSzPct val="100000"/>
              <a:buChar char="●"/>
            </a:pPr>
            <a:r>
              <a:rPr lang="en">
                <a:solidFill>
                  <a:schemeClr val="dk1"/>
                </a:solidFill>
              </a:rPr>
              <a:t>Price: $8.99/month</a:t>
            </a:r>
          </a:p>
          <a:p>
            <a:pPr indent="-298450" lvl="0" marL="457200" rtl="0">
              <a:lnSpc>
                <a:spcPct val="115000"/>
              </a:lnSpc>
              <a:spcBef>
                <a:spcPts val="0"/>
              </a:spcBef>
              <a:buClr>
                <a:schemeClr val="dk1"/>
              </a:buClr>
              <a:buSzPct val="100000"/>
              <a:buChar char="●"/>
            </a:pPr>
            <a:r>
              <a:rPr lang="en">
                <a:solidFill>
                  <a:schemeClr val="dk1"/>
                </a:solidFill>
              </a:rPr>
              <a:t>Full TV series (past seasons only)</a:t>
            </a:r>
          </a:p>
          <a:p>
            <a:pPr indent="-298450" lvl="0" marL="457200" rtl="0">
              <a:lnSpc>
                <a:spcPct val="115000"/>
              </a:lnSpc>
              <a:spcBef>
                <a:spcPts val="0"/>
              </a:spcBef>
              <a:buClr>
                <a:schemeClr val="dk1"/>
              </a:buClr>
              <a:buSzPct val="100000"/>
              <a:buChar char="●"/>
            </a:pPr>
            <a:r>
              <a:rPr lang="en">
                <a:solidFill>
                  <a:schemeClr val="dk1"/>
                </a:solidFill>
              </a:rPr>
              <a:t>Movies</a:t>
            </a:r>
          </a:p>
          <a:p>
            <a:pPr indent="-298450" lvl="0" marL="457200" rtl="0">
              <a:lnSpc>
                <a:spcPct val="115000"/>
              </a:lnSpc>
              <a:spcBef>
                <a:spcPts val="0"/>
              </a:spcBef>
              <a:buClr>
                <a:schemeClr val="dk1"/>
              </a:buClr>
              <a:buSzPct val="100000"/>
              <a:buChar char="●"/>
            </a:pPr>
            <a:r>
              <a:rPr lang="en">
                <a:solidFill>
                  <a:schemeClr val="dk1"/>
                </a:solidFill>
              </a:rPr>
              <a:t>Original shows (House of Cards, Orange is the New Black)</a:t>
            </a:r>
          </a:p>
          <a:p>
            <a:pPr indent="-298450" lvl="0" marL="457200">
              <a:lnSpc>
                <a:spcPct val="115000"/>
              </a:lnSpc>
              <a:spcBef>
                <a:spcPts val="0"/>
              </a:spcBef>
              <a:buClr>
                <a:schemeClr val="dk1"/>
              </a:buClr>
              <a:buSzPct val="100000"/>
              <a:buChar char="●"/>
            </a:pPr>
            <a:r>
              <a:rPr lang="en">
                <a:solidFill>
                  <a:schemeClr val="dk1"/>
                </a:solidFill>
              </a:rPr>
              <a:t>Commercial free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9" name="Shape 12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15000"/>
              </a:lnSpc>
              <a:spcBef>
                <a:spcPts val="0"/>
              </a:spcBef>
              <a:buClr>
                <a:schemeClr val="dk1"/>
              </a:buClr>
              <a:buSzPct val="100000"/>
              <a:buFont typeface="Arial"/>
              <a:buNone/>
            </a:pPr>
            <a:r>
              <a:rPr lang="en">
                <a:solidFill>
                  <a:schemeClr val="dk1"/>
                </a:solidFill>
              </a:rPr>
              <a:t>Hulu Plus</a:t>
            </a:r>
          </a:p>
          <a:p>
            <a:pPr lvl="0" rtl="0">
              <a:lnSpc>
                <a:spcPct val="115000"/>
              </a:lnSpc>
              <a:spcBef>
                <a:spcPts val="0"/>
              </a:spcBef>
              <a:buClr>
                <a:schemeClr val="dk1"/>
              </a:buClr>
              <a:buSzPct val="100000"/>
              <a:buFont typeface="Arial"/>
              <a:buNone/>
            </a:pPr>
            <a:r>
              <a:t/>
            </a:r>
            <a:endParaRPr>
              <a:solidFill>
                <a:schemeClr val="dk1"/>
              </a:solidFill>
            </a:endParaRPr>
          </a:p>
          <a:p>
            <a:pPr indent="-298450" lvl="0" marL="457200" rtl="0">
              <a:lnSpc>
                <a:spcPct val="115000"/>
              </a:lnSpc>
              <a:spcBef>
                <a:spcPts val="0"/>
              </a:spcBef>
              <a:buClr>
                <a:schemeClr val="dk1"/>
              </a:buClr>
              <a:buSzPct val="100000"/>
              <a:buChar char="●"/>
            </a:pPr>
            <a:r>
              <a:rPr lang="en">
                <a:solidFill>
                  <a:schemeClr val="dk1"/>
                </a:solidFill>
              </a:rPr>
              <a:t>Price: $7.99/month</a:t>
            </a:r>
          </a:p>
          <a:p>
            <a:pPr indent="-298450" lvl="0" marL="457200" rtl="0">
              <a:lnSpc>
                <a:spcPct val="115000"/>
              </a:lnSpc>
              <a:spcBef>
                <a:spcPts val="0"/>
              </a:spcBef>
              <a:buClr>
                <a:schemeClr val="dk1"/>
              </a:buClr>
              <a:buSzPct val="100000"/>
              <a:buChar char="●"/>
            </a:pPr>
            <a:r>
              <a:rPr lang="en">
                <a:solidFill>
                  <a:schemeClr val="dk1"/>
                </a:solidFill>
              </a:rPr>
              <a:t>Current seasons of popular TV shows, most of which show up on the site soon after their original air date</a:t>
            </a:r>
          </a:p>
          <a:p>
            <a:pPr indent="-298450" lvl="0" marL="457200" rtl="0">
              <a:lnSpc>
                <a:spcPct val="115000"/>
              </a:lnSpc>
              <a:spcBef>
                <a:spcPts val="0"/>
              </a:spcBef>
              <a:buClr>
                <a:schemeClr val="dk1"/>
              </a:buClr>
              <a:buSzPct val="100000"/>
              <a:buChar char="●"/>
            </a:pPr>
            <a:r>
              <a:rPr lang="en">
                <a:solidFill>
                  <a:schemeClr val="dk1"/>
                </a:solidFill>
              </a:rPr>
              <a:t>Works like a DVR </a:t>
            </a:r>
          </a:p>
          <a:p>
            <a:pPr indent="-298450" lvl="0" marL="457200" rtl="0">
              <a:lnSpc>
                <a:spcPct val="115000"/>
              </a:lnSpc>
              <a:spcBef>
                <a:spcPts val="0"/>
              </a:spcBef>
              <a:buClr>
                <a:schemeClr val="dk1"/>
              </a:buClr>
              <a:buSzPct val="100000"/>
              <a:buChar char="●"/>
            </a:pPr>
            <a:r>
              <a:rPr lang="en">
                <a:solidFill>
                  <a:schemeClr val="dk1"/>
                </a:solidFill>
              </a:rPr>
              <a:t>Good way to stay current, or catch up</a:t>
            </a:r>
          </a:p>
          <a:p>
            <a:pPr indent="-298450" lvl="0" marL="457200" rtl="0">
              <a:lnSpc>
                <a:spcPct val="115000"/>
              </a:lnSpc>
              <a:spcBef>
                <a:spcPts val="0"/>
              </a:spcBef>
              <a:buClr>
                <a:schemeClr val="dk1"/>
              </a:buClr>
              <a:buSzPct val="100000"/>
              <a:buChar char="●"/>
            </a:pPr>
            <a:r>
              <a:rPr lang="en">
                <a:solidFill>
                  <a:schemeClr val="dk1"/>
                </a:solidFill>
              </a:rPr>
              <a:t>Contains commercials</a:t>
            </a:r>
          </a:p>
          <a:p>
            <a:pPr indent="-298450" lvl="0" marL="457200" rtl="0">
              <a:lnSpc>
                <a:spcPct val="115000"/>
              </a:lnSpc>
              <a:spcBef>
                <a:spcPts val="0"/>
              </a:spcBef>
              <a:buClr>
                <a:schemeClr val="dk1"/>
              </a:buClr>
              <a:buSzPct val="100000"/>
              <a:buChar char="●"/>
            </a:pPr>
            <a:r>
              <a:rPr lang="en">
                <a:solidFill>
                  <a:schemeClr val="dk1"/>
                </a:solidFill>
              </a:rPr>
              <a:t>Full list of networks here: </a:t>
            </a:r>
            <a:r>
              <a:rPr lang="en" u="sng">
                <a:solidFill>
                  <a:srgbClr val="1155CC"/>
                </a:solidFill>
                <a:hlinkClick r:id="rId2"/>
              </a:rPr>
              <a:t>http://www.hulu.com/tv/networks</a:t>
            </a:r>
          </a:p>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6" name="Shape 13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15000"/>
              </a:lnSpc>
              <a:spcBef>
                <a:spcPts val="0"/>
              </a:spcBef>
              <a:buClr>
                <a:schemeClr val="dk1"/>
              </a:buClr>
              <a:buSzPct val="100000"/>
              <a:buFont typeface="Arial"/>
              <a:buNone/>
            </a:pPr>
            <a:r>
              <a:rPr lang="en">
                <a:solidFill>
                  <a:schemeClr val="dk1"/>
                </a:solidFill>
              </a:rPr>
              <a:t>Sling TV</a:t>
            </a:r>
          </a:p>
          <a:p>
            <a:pPr lvl="0" rtl="0">
              <a:lnSpc>
                <a:spcPct val="115000"/>
              </a:lnSpc>
              <a:spcBef>
                <a:spcPts val="0"/>
              </a:spcBef>
              <a:buClr>
                <a:schemeClr val="dk1"/>
              </a:buClr>
              <a:buSzPct val="100000"/>
              <a:buFont typeface="Arial"/>
              <a:buNone/>
            </a:pPr>
            <a:r>
              <a:t/>
            </a:r>
            <a:endParaRPr>
              <a:solidFill>
                <a:schemeClr val="dk1"/>
              </a:solidFill>
            </a:endParaRPr>
          </a:p>
          <a:p>
            <a:pPr indent="-298450" lvl="0" marL="457200" rtl="0">
              <a:lnSpc>
                <a:spcPct val="115000"/>
              </a:lnSpc>
              <a:spcBef>
                <a:spcPts val="0"/>
              </a:spcBef>
              <a:buClr>
                <a:schemeClr val="dk1"/>
              </a:buClr>
              <a:buSzPct val="100000"/>
              <a:buChar char="●"/>
            </a:pPr>
            <a:r>
              <a:rPr lang="en">
                <a:solidFill>
                  <a:schemeClr val="dk1"/>
                </a:solidFill>
              </a:rPr>
              <a:t>Price: $20/month</a:t>
            </a:r>
          </a:p>
          <a:p>
            <a:pPr indent="-298450" lvl="0" marL="457200" rtl="0">
              <a:lnSpc>
                <a:spcPct val="115000"/>
              </a:lnSpc>
              <a:spcBef>
                <a:spcPts val="0"/>
              </a:spcBef>
              <a:buClr>
                <a:schemeClr val="dk1"/>
              </a:buClr>
              <a:buSzPct val="100000"/>
              <a:buChar char="●"/>
            </a:pPr>
            <a:r>
              <a:rPr lang="en">
                <a:solidFill>
                  <a:schemeClr val="dk1"/>
                </a:solidFill>
              </a:rPr>
              <a:t>Sling is web TV </a:t>
            </a:r>
          </a:p>
          <a:p>
            <a:pPr indent="-298450" lvl="0" marL="457200" rtl="0">
              <a:lnSpc>
                <a:spcPct val="115000"/>
              </a:lnSpc>
              <a:spcBef>
                <a:spcPts val="0"/>
              </a:spcBef>
              <a:buClr>
                <a:schemeClr val="dk1"/>
              </a:buClr>
              <a:buSzPct val="100000"/>
              <a:buChar char="●"/>
            </a:pPr>
            <a:r>
              <a:rPr lang="en">
                <a:solidFill>
                  <a:schemeClr val="dk1"/>
                </a:solidFill>
              </a:rPr>
              <a:t>Stations stream live</a:t>
            </a:r>
          </a:p>
          <a:p>
            <a:pPr indent="-298450" lvl="0" marL="457200" rtl="0">
              <a:lnSpc>
                <a:spcPct val="115000"/>
              </a:lnSpc>
              <a:spcBef>
                <a:spcPts val="0"/>
              </a:spcBef>
              <a:buClr>
                <a:schemeClr val="dk1"/>
              </a:buClr>
              <a:buSzPct val="100000"/>
              <a:buChar char="●"/>
            </a:pPr>
            <a:r>
              <a:rPr lang="en">
                <a:solidFill>
                  <a:schemeClr val="dk1"/>
                </a:solidFill>
              </a:rPr>
              <a:t>No pause, rewind or fast-forward</a:t>
            </a:r>
          </a:p>
          <a:p>
            <a:pPr indent="-298450" lvl="0" marL="457200" rtl="0">
              <a:lnSpc>
                <a:spcPct val="115000"/>
              </a:lnSpc>
              <a:spcBef>
                <a:spcPts val="0"/>
              </a:spcBef>
              <a:buClr>
                <a:schemeClr val="dk1"/>
              </a:buClr>
              <a:buSzPct val="100000"/>
              <a:buChar char="●"/>
            </a:pPr>
            <a:r>
              <a:rPr lang="en">
                <a:solidFill>
                  <a:schemeClr val="dk1"/>
                </a:solidFill>
              </a:rPr>
              <a:t>You can only watch on one device at a time (except for HBO)</a:t>
            </a:r>
          </a:p>
          <a:p>
            <a:pPr indent="-298450" lvl="0" marL="457200" rtl="0">
              <a:lnSpc>
                <a:spcPct val="115000"/>
              </a:lnSpc>
              <a:spcBef>
                <a:spcPts val="0"/>
              </a:spcBef>
              <a:buClr>
                <a:schemeClr val="dk1"/>
              </a:buClr>
              <a:buSzPct val="100000"/>
              <a:buChar char="●"/>
            </a:pPr>
            <a:r>
              <a:rPr lang="en">
                <a:solidFill>
                  <a:schemeClr val="dk1"/>
                </a:solidFill>
              </a:rPr>
              <a:t>Contains commercials</a:t>
            </a:r>
          </a:p>
          <a:p>
            <a:pPr indent="-298450" lvl="0" marL="457200" rtl="0">
              <a:lnSpc>
                <a:spcPct val="115000"/>
              </a:lnSpc>
              <a:spcBef>
                <a:spcPts val="0"/>
              </a:spcBef>
              <a:buClr>
                <a:schemeClr val="dk1"/>
              </a:buClr>
              <a:buSzPct val="100000"/>
              <a:buChar char="●"/>
            </a:pPr>
            <a:r>
              <a:rPr lang="en">
                <a:solidFill>
                  <a:schemeClr val="dk1"/>
                </a:solidFill>
              </a:rPr>
              <a:t>Available on Roku, Amazon Fire TV, Android, iOS, and Mac and PC computers</a:t>
            </a:r>
          </a:p>
          <a:p>
            <a:pPr indent="-298450" lvl="0" marL="457200" rtl="0">
              <a:lnSpc>
                <a:spcPct val="115000"/>
              </a:lnSpc>
              <a:spcBef>
                <a:spcPts val="0"/>
              </a:spcBef>
              <a:buClr>
                <a:schemeClr val="dk1"/>
              </a:buClr>
              <a:buSzPct val="100000"/>
              <a:buChar char="●"/>
            </a:pPr>
            <a:r>
              <a:rPr lang="en">
                <a:solidFill>
                  <a:schemeClr val="dk1"/>
                </a:solidFill>
              </a:rPr>
              <a:t>Includes: ESPN, ESPN2, AMC, Food Network, A&amp;E, History Channel, History channel 2, TNT, El Rey Network, HGTV, IFC, Disney Channel, Polaris+, Maker, TBS, Travel Channel, Adult Swim, CNN, Bloomberg Television, Cartoon Network, ABC Family, Lifetime, Galavision as part of its base package. </a:t>
            </a:r>
          </a:p>
          <a:p>
            <a:pPr indent="-298450" lvl="1" marL="914400" rtl="0">
              <a:lnSpc>
                <a:spcPct val="115000"/>
              </a:lnSpc>
              <a:spcBef>
                <a:spcPts val="0"/>
              </a:spcBef>
              <a:buClr>
                <a:schemeClr val="dk1"/>
              </a:buClr>
              <a:buSzPct val="100000"/>
              <a:buChar char="○"/>
            </a:pPr>
            <a:r>
              <a:rPr lang="en">
                <a:solidFill>
                  <a:schemeClr val="dk1"/>
                </a:solidFill>
              </a:rPr>
              <a:t>Add HBO live and on demand for $15/month, Sports Extra for $5/month, Hollywood Extra for $5/month,  and Lifestyle Extra for $5/month. </a:t>
            </a:r>
          </a:p>
          <a:p>
            <a:pPr indent="-298450" lvl="1" marL="914400" rtl="0">
              <a:lnSpc>
                <a:spcPct val="115000"/>
              </a:lnSpc>
              <a:spcBef>
                <a:spcPts val="0"/>
              </a:spcBef>
              <a:buClr>
                <a:schemeClr val="dk1"/>
              </a:buClr>
              <a:buSzPct val="100000"/>
              <a:buChar char="○"/>
            </a:pPr>
            <a:r>
              <a:rPr lang="en">
                <a:solidFill>
                  <a:schemeClr val="dk1"/>
                </a:solidFill>
              </a:rPr>
              <a:t>View details at www.sling.com/package. </a:t>
            </a:r>
          </a:p>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1" name="Shape 141"/>
        <p:cNvGrpSpPr/>
        <p:nvPr/>
      </p:nvGrpSpPr>
      <p:grpSpPr>
        <a:xfrm>
          <a:off x="0" y="0"/>
          <a:ext cx="0" cy="0"/>
          <a:chOff x="0" y="0"/>
          <a:chExt cx="0" cy="0"/>
        </a:xfrm>
      </p:grpSpPr>
      <p:sp>
        <p:nvSpPr>
          <p:cNvPr id="142" name="Shape 1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3" name="Shape 14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15000"/>
              </a:lnSpc>
              <a:spcBef>
                <a:spcPts val="0"/>
              </a:spcBef>
              <a:buClr>
                <a:schemeClr val="dk1"/>
              </a:buClr>
              <a:buSzPct val="100000"/>
              <a:buFont typeface="Arial"/>
              <a:buNone/>
            </a:pPr>
            <a:r>
              <a:rPr lang="en">
                <a:solidFill>
                  <a:schemeClr val="dk1"/>
                </a:solidFill>
              </a:rPr>
              <a:t>HBO Now </a:t>
            </a:r>
          </a:p>
          <a:p>
            <a:pPr lvl="0" rtl="0">
              <a:lnSpc>
                <a:spcPct val="115000"/>
              </a:lnSpc>
              <a:spcBef>
                <a:spcPts val="0"/>
              </a:spcBef>
              <a:buClr>
                <a:schemeClr val="dk1"/>
              </a:buClr>
              <a:buSzPct val="100000"/>
              <a:buFont typeface="Arial"/>
              <a:buNone/>
            </a:pPr>
            <a:r>
              <a:t/>
            </a:r>
            <a:endParaRPr>
              <a:solidFill>
                <a:schemeClr val="dk1"/>
              </a:solidFill>
            </a:endParaRPr>
          </a:p>
          <a:p>
            <a:pPr indent="-298450" lvl="0" marL="457200" rtl="0">
              <a:lnSpc>
                <a:spcPct val="115000"/>
              </a:lnSpc>
              <a:spcBef>
                <a:spcPts val="0"/>
              </a:spcBef>
              <a:buClr>
                <a:schemeClr val="dk1"/>
              </a:buClr>
              <a:buSzPct val="100000"/>
              <a:buChar char="●"/>
            </a:pPr>
            <a:r>
              <a:rPr lang="en">
                <a:solidFill>
                  <a:schemeClr val="dk1"/>
                </a:solidFill>
              </a:rPr>
              <a:t>Price: $14.99/month</a:t>
            </a:r>
          </a:p>
          <a:p>
            <a:pPr indent="-298450" lvl="0" marL="457200" rtl="0">
              <a:lnSpc>
                <a:spcPct val="115000"/>
              </a:lnSpc>
              <a:spcBef>
                <a:spcPts val="0"/>
              </a:spcBef>
              <a:buClr>
                <a:schemeClr val="dk1"/>
              </a:buClr>
              <a:buSzPct val="100000"/>
              <a:buChar char="●"/>
            </a:pPr>
            <a:r>
              <a:rPr lang="en">
                <a:solidFill>
                  <a:schemeClr val="dk1"/>
                </a:solidFill>
              </a:rPr>
              <a:t>Instant access to HBO’s award-winning original programming, as well as exclusive Hollywood blockbusters </a:t>
            </a:r>
          </a:p>
          <a:p>
            <a:pPr indent="-298450" lvl="0" marL="457200" rtl="0">
              <a:lnSpc>
                <a:spcPct val="115000"/>
              </a:lnSpc>
              <a:spcBef>
                <a:spcPts val="0"/>
              </a:spcBef>
              <a:buClr>
                <a:schemeClr val="dk1"/>
              </a:buClr>
              <a:buSzPct val="100000"/>
              <a:buChar char="●"/>
            </a:pPr>
            <a:r>
              <a:rPr lang="en">
                <a:solidFill>
                  <a:schemeClr val="dk1"/>
                </a:solidFill>
              </a:rPr>
              <a:t>Available a la carte for Apple TV</a:t>
            </a:r>
          </a:p>
          <a:p>
            <a:pPr indent="-298450" lvl="0" marL="457200">
              <a:lnSpc>
                <a:spcPct val="115000"/>
              </a:lnSpc>
              <a:spcBef>
                <a:spcPts val="0"/>
              </a:spcBef>
              <a:buClr>
                <a:schemeClr val="dk1"/>
              </a:buClr>
              <a:buSzPct val="100000"/>
              <a:buChar char="●"/>
            </a:pPr>
            <a:r>
              <a:rPr lang="en">
                <a:solidFill>
                  <a:schemeClr val="dk1"/>
                </a:solidFill>
              </a:rPr>
              <a:t>Roku users can add the service to a Sling TV subscription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1" name="Shape 15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15000"/>
              </a:lnSpc>
              <a:spcBef>
                <a:spcPts val="0"/>
              </a:spcBef>
              <a:buClr>
                <a:schemeClr val="dk1"/>
              </a:buClr>
              <a:buSzPct val="100000"/>
              <a:buFont typeface="Arial"/>
              <a:buNone/>
            </a:pPr>
            <a:r>
              <a:rPr lang="en">
                <a:solidFill>
                  <a:schemeClr val="dk1"/>
                </a:solidFill>
              </a:rPr>
              <a:t>Crackle</a:t>
            </a:r>
          </a:p>
          <a:p>
            <a:pPr lvl="0" rtl="0">
              <a:lnSpc>
                <a:spcPct val="115000"/>
              </a:lnSpc>
              <a:spcBef>
                <a:spcPts val="0"/>
              </a:spcBef>
              <a:buClr>
                <a:schemeClr val="dk1"/>
              </a:buClr>
              <a:buSzPct val="100000"/>
              <a:buFont typeface="Arial"/>
              <a:buNone/>
            </a:pPr>
            <a:r>
              <a:t/>
            </a:r>
            <a:endParaRPr>
              <a:solidFill>
                <a:schemeClr val="dk1"/>
              </a:solidFill>
            </a:endParaRPr>
          </a:p>
          <a:p>
            <a:pPr indent="-298450" lvl="0" marL="457200" rtl="0">
              <a:lnSpc>
                <a:spcPct val="115000"/>
              </a:lnSpc>
              <a:spcBef>
                <a:spcPts val="0"/>
              </a:spcBef>
              <a:buClr>
                <a:schemeClr val="dk1"/>
              </a:buClr>
              <a:buSzPct val="100000"/>
              <a:buChar char="●"/>
            </a:pPr>
            <a:r>
              <a:rPr lang="en">
                <a:solidFill>
                  <a:schemeClr val="dk1"/>
                </a:solidFill>
              </a:rPr>
              <a:t>Price: Free</a:t>
            </a:r>
          </a:p>
          <a:p>
            <a:pPr indent="-298450" lvl="0" marL="457200" rtl="0">
              <a:lnSpc>
                <a:spcPct val="115000"/>
              </a:lnSpc>
              <a:spcBef>
                <a:spcPts val="0"/>
              </a:spcBef>
              <a:buClr>
                <a:schemeClr val="dk1"/>
              </a:buClr>
              <a:buSzPct val="100000"/>
              <a:buChar char="●"/>
            </a:pPr>
            <a:r>
              <a:rPr lang="en">
                <a:solidFill>
                  <a:schemeClr val="dk1"/>
                </a:solidFill>
              </a:rPr>
              <a:t>multi-platform video entertainment network of full length movies, TV shows and original programming</a:t>
            </a:r>
          </a:p>
          <a:p>
            <a:pPr indent="-298450" lvl="0" marL="457200" rtl="0">
              <a:lnSpc>
                <a:spcPct val="115000"/>
              </a:lnSpc>
              <a:spcBef>
                <a:spcPts val="0"/>
              </a:spcBef>
              <a:buClr>
                <a:schemeClr val="dk1"/>
              </a:buClr>
              <a:buSzPct val="100000"/>
              <a:buChar char="●"/>
            </a:pPr>
            <a:r>
              <a:rPr lang="en">
                <a:solidFill>
                  <a:schemeClr val="dk1"/>
                </a:solidFill>
              </a:rPr>
              <a:t>Crackle contains commercials</a:t>
            </a:r>
          </a:p>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8" name="Shape 15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15000"/>
              </a:lnSpc>
              <a:spcBef>
                <a:spcPts val="0"/>
              </a:spcBef>
              <a:buClr>
                <a:schemeClr val="dk1"/>
              </a:buClr>
              <a:buSzPct val="100000"/>
              <a:buFont typeface="Arial"/>
              <a:buNone/>
            </a:pPr>
            <a:r>
              <a:rPr lang="en">
                <a:solidFill>
                  <a:schemeClr val="dk1"/>
                </a:solidFill>
              </a:rPr>
              <a:t>Vudu</a:t>
            </a:r>
          </a:p>
          <a:p>
            <a:pPr lvl="0" rtl="0">
              <a:lnSpc>
                <a:spcPct val="115000"/>
              </a:lnSpc>
              <a:spcBef>
                <a:spcPts val="0"/>
              </a:spcBef>
              <a:buClr>
                <a:schemeClr val="dk1"/>
              </a:buClr>
              <a:buSzPct val="100000"/>
              <a:buFont typeface="Arial"/>
              <a:buNone/>
            </a:pPr>
            <a:r>
              <a:t/>
            </a:r>
            <a:endParaRPr>
              <a:solidFill>
                <a:schemeClr val="dk1"/>
              </a:solidFill>
            </a:endParaRPr>
          </a:p>
          <a:p>
            <a:pPr indent="-298450" lvl="0" marL="457200" rtl="0">
              <a:lnSpc>
                <a:spcPct val="115000"/>
              </a:lnSpc>
              <a:spcBef>
                <a:spcPts val="0"/>
              </a:spcBef>
              <a:buClr>
                <a:schemeClr val="dk1"/>
              </a:buClr>
              <a:buSzPct val="100000"/>
              <a:buChar char="●"/>
            </a:pPr>
            <a:r>
              <a:rPr lang="en">
                <a:solidFill>
                  <a:schemeClr val="dk1"/>
                </a:solidFill>
              </a:rPr>
              <a:t>Price: Pay-per-view </a:t>
            </a:r>
          </a:p>
          <a:p>
            <a:pPr indent="-298450" lvl="0" marL="457200" rtl="0">
              <a:lnSpc>
                <a:spcPct val="115000"/>
              </a:lnSpc>
              <a:spcBef>
                <a:spcPts val="0"/>
              </a:spcBef>
              <a:buClr>
                <a:schemeClr val="dk1"/>
              </a:buClr>
              <a:buSzPct val="100000"/>
              <a:buChar char="●"/>
            </a:pPr>
            <a:r>
              <a:rPr lang="en">
                <a:solidFill>
                  <a:schemeClr val="dk1"/>
                </a:solidFill>
              </a:rPr>
              <a:t>Rent or purchase movies</a:t>
            </a:r>
          </a:p>
          <a:p>
            <a:pPr indent="-298450" lvl="0" marL="457200" rtl="0">
              <a:lnSpc>
                <a:spcPct val="115000"/>
              </a:lnSpc>
              <a:spcBef>
                <a:spcPts val="0"/>
              </a:spcBef>
              <a:buClr>
                <a:schemeClr val="dk1"/>
              </a:buClr>
              <a:buSzPct val="100000"/>
              <a:buChar char="●"/>
            </a:pPr>
            <a:r>
              <a:rPr lang="en">
                <a:solidFill>
                  <a:schemeClr val="dk1"/>
                </a:solidFill>
              </a:rPr>
              <a:t>Cost of a purchase is about the same as if you had purchased the movie in the store</a:t>
            </a:r>
          </a:p>
          <a:p>
            <a:pPr indent="-298450" lvl="0" marL="457200" rtl="0">
              <a:lnSpc>
                <a:spcPct val="115000"/>
              </a:lnSpc>
              <a:spcBef>
                <a:spcPts val="0"/>
              </a:spcBef>
              <a:buClr>
                <a:schemeClr val="dk1"/>
              </a:buClr>
              <a:buSzPct val="100000"/>
              <a:buChar char="●"/>
            </a:pPr>
            <a:r>
              <a:rPr lang="en">
                <a:solidFill>
                  <a:schemeClr val="dk1"/>
                </a:solidFill>
              </a:rPr>
              <a:t>Often cheaper than ordering episodes a la carte on Amazon Instant Video</a:t>
            </a:r>
          </a:p>
          <a:p>
            <a:pPr lvl="0" rtl="0">
              <a:lnSpc>
                <a:spcPct val="115000"/>
              </a:lnSpc>
              <a:spcBef>
                <a:spcPts val="0"/>
              </a:spcBef>
              <a:buClr>
                <a:schemeClr val="dk1"/>
              </a:buClr>
              <a:buSzPct val="100000"/>
              <a:buFont typeface="Arial"/>
              <a:buNone/>
            </a:pPr>
            <a:r>
              <a:t/>
            </a:r>
            <a:endParaRPr>
              <a:solidFill>
                <a:schemeClr val="dk1"/>
              </a:solidFill>
            </a:endParaRPr>
          </a:p>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3" name="Shape 163"/>
        <p:cNvGrpSpPr/>
        <p:nvPr/>
      </p:nvGrpSpPr>
      <p:grpSpPr>
        <a:xfrm>
          <a:off x="0" y="0"/>
          <a:ext cx="0" cy="0"/>
          <a:chOff x="0" y="0"/>
          <a:chExt cx="0" cy="0"/>
        </a:xfrm>
      </p:grpSpPr>
      <p:sp>
        <p:nvSpPr>
          <p:cNvPr id="164" name="Shape 1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5" name="Shape 16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15000"/>
              </a:lnSpc>
              <a:spcBef>
                <a:spcPts val="0"/>
              </a:spcBef>
              <a:buClr>
                <a:schemeClr val="dk1"/>
              </a:buClr>
              <a:buSzPct val="100000"/>
              <a:buFont typeface="Arial"/>
              <a:buNone/>
            </a:pPr>
            <a:r>
              <a:rPr lang="en">
                <a:solidFill>
                  <a:schemeClr val="dk1"/>
                </a:solidFill>
              </a:rPr>
              <a:t>How much does it cost to cut the cable? </a:t>
            </a:r>
          </a:p>
          <a:p>
            <a:pPr lvl="0" rtl="0">
              <a:lnSpc>
                <a:spcPct val="115000"/>
              </a:lnSpc>
              <a:spcBef>
                <a:spcPts val="0"/>
              </a:spcBef>
              <a:buClr>
                <a:schemeClr val="dk1"/>
              </a:buClr>
              <a:buSzPct val="100000"/>
              <a:buFont typeface="Arial"/>
              <a:buNone/>
            </a:pPr>
            <a:r>
              <a:t/>
            </a:r>
            <a:endParaRPr>
              <a:solidFill>
                <a:schemeClr val="dk1"/>
              </a:solidFill>
            </a:endParaRPr>
          </a:p>
          <a:p>
            <a:pPr indent="-298450" lvl="0" marL="457200" rtl="0">
              <a:lnSpc>
                <a:spcPct val="115000"/>
              </a:lnSpc>
              <a:spcBef>
                <a:spcPts val="0"/>
              </a:spcBef>
              <a:buClr>
                <a:schemeClr val="dk1"/>
              </a:buClr>
              <a:buSzPct val="100000"/>
              <a:buChar char="●"/>
            </a:pPr>
            <a:r>
              <a:rPr lang="en">
                <a:solidFill>
                  <a:schemeClr val="dk1"/>
                </a:solidFill>
              </a:rPr>
              <a:t>HD Antenna + Access Device + Monthly &amp; Annual Subscriptions = Total Cost </a:t>
            </a:r>
          </a:p>
          <a:p>
            <a:pPr indent="-298450" lvl="0" marL="457200">
              <a:lnSpc>
                <a:spcPct val="115000"/>
              </a:lnSpc>
              <a:spcBef>
                <a:spcPts val="0"/>
              </a:spcBef>
              <a:buClr>
                <a:schemeClr val="dk1"/>
              </a:buClr>
              <a:buSzPct val="100000"/>
              <a:buChar char="●"/>
            </a:pPr>
            <a:r>
              <a:rPr lang="en">
                <a:solidFill>
                  <a:schemeClr val="dk1"/>
                </a:solidFill>
              </a:rPr>
              <a:t>Slate Magazine has a useful tool for calculating your cost with and without cable for the things you want access to:  </a:t>
            </a:r>
            <a:r>
              <a:rPr lang="en" u="sng">
                <a:solidFill>
                  <a:srgbClr val="1155CC"/>
                </a:solidFill>
                <a:hlinkClick r:id="rId2"/>
              </a:rPr>
              <a:t>http://goo.gl/qJnvAU</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9" name="Shape 169"/>
        <p:cNvGrpSpPr/>
        <p:nvPr/>
      </p:nvGrpSpPr>
      <p:grpSpPr>
        <a:xfrm>
          <a:off x="0" y="0"/>
          <a:ext cx="0" cy="0"/>
          <a:chOff x="0" y="0"/>
          <a:chExt cx="0" cy="0"/>
        </a:xfrm>
      </p:grpSpPr>
      <p:sp>
        <p:nvSpPr>
          <p:cNvPr id="170" name="Shape 1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1" name="Shape 17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15000"/>
              </a:lnSpc>
              <a:spcBef>
                <a:spcPts val="0"/>
              </a:spcBef>
              <a:buClr>
                <a:schemeClr val="dk1"/>
              </a:buClr>
              <a:buSzPct val="100000"/>
              <a:buFont typeface="Arial"/>
              <a:buNone/>
            </a:pPr>
            <a:r>
              <a:rPr lang="en">
                <a:solidFill>
                  <a:schemeClr val="dk1"/>
                </a:solidFill>
              </a:rPr>
              <a:t>How do you choose from so many services?</a:t>
            </a:r>
          </a:p>
          <a:p>
            <a:pPr lvl="0" rtl="0">
              <a:lnSpc>
                <a:spcPct val="115000"/>
              </a:lnSpc>
              <a:spcBef>
                <a:spcPts val="0"/>
              </a:spcBef>
              <a:buClr>
                <a:schemeClr val="dk1"/>
              </a:buClr>
              <a:buSzPct val="100000"/>
              <a:buFont typeface="Arial"/>
              <a:buNone/>
            </a:pPr>
            <a:r>
              <a:t/>
            </a:r>
            <a:endParaRPr>
              <a:solidFill>
                <a:schemeClr val="dk1"/>
              </a:solidFill>
            </a:endParaRPr>
          </a:p>
          <a:p>
            <a:pPr indent="-298450" lvl="0" marL="457200" rtl="0">
              <a:lnSpc>
                <a:spcPct val="115000"/>
              </a:lnSpc>
              <a:spcBef>
                <a:spcPts val="0"/>
              </a:spcBef>
              <a:buClr>
                <a:schemeClr val="dk1"/>
              </a:buClr>
              <a:buSzPct val="100000"/>
              <a:buChar char="●"/>
            </a:pPr>
            <a:r>
              <a:rPr lang="en">
                <a:solidFill>
                  <a:schemeClr val="dk1"/>
                </a:solidFill>
              </a:rPr>
              <a:t>Time Magazine recommends plans based on your interests: </a:t>
            </a:r>
            <a:r>
              <a:rPr lang="en" u="sng">
                <a:solidFill>
                  <a:srgbClr val="1155CC"/>
                </a:solidFill>
                <a:hlinkClick r:id="rId2"/>
              </a:rPr>
              <a:t>http://goo.gl/RSlA3z</a:t>
            </a:r>
          </a:p>
          <a:p>
            <a:pPr indent="-298450" lvl="0" marL="457200">
              <a:lnSpc>
                <a:spcPct val="115000"/>
              </a:lnSpc>
              <a:spcBef>
                <a:spcPts val="0"/>
              </a:spcBef>
              <a:buClr>
                <a:schemeClr val="dk1"/>
              </a:buClr>
              <a:buSzPct val="100000"/>
              <a:buChar char="●"/>
            </a:pPr>
            <a:r>
              <a:rPr lang="en">
                <a:solidFill>
                  <a:schemeClr val="dk1"/>
                </a:solidFill>
              </a:rPr>
              <a:t>Plans are included in your handout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7" name="Shape 47"/>
        <p:cNvGrpSpPr/>
        <p:nvPr/>
      </p:nvGrpSpPr>
      <p:grpSpPr>
        <a:xfrm>
          <a:off x="0" y="0"/>
          <a:ext cx="0" cy="0"/>
          <a:chOff x="0" y="0"/>
          <a:chExt cx="0" cy="0"/>
        </a:xfrm>
      </p:grpSpPr>
      <p:sp>
        <p:nvSpPr>
          <p:cNvPr id="48" name="Shape 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49" name="Shape 4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15000"/>
              </a:lnSpc>
              <a:spcBef>
                <a:spcPts val="0"/>
              </a:spcBef>
              <a:buClr>
                <a:schemeClr val="dk1"/>
              </a:buClr>
              <a:buSzPct val="100000"/>
              <a:buFont typeface="Arial"/>
              <a:buNone/>
            </a:pPr>
            <a:r>
              <a:rPr lang="en">
                <a:solidFill>
                  <a:schemeClr val="dk1"/>
                </a:solidFill>
              </a:rPr>
              <a:t>What we will cover</a:t>
            </a:r>
          </a:p>
          <a:p>
            <a:pPr lvl="0" rtl="0">
              <a:lnSpc>
                <a:spcPct val="115000"/>
              </a:lnSpc>
              <a:spcBef>
                <a:spcPts val="0"/>
              </a:spcBef>
              <a:buClr>
                <a:schemeClr val="dk1"/>
              </a:buClr>
              <a:buSzPct val="100000"/>
              <a:buFont typeface="Arial"/>
              <a:buNone/>
            </a:pPr>
            <a:r>
              <a:t/>
            </a:r>
            <a:endParaRPr>
              <a:solidFill>
                <a:schemeClr val="dk1"/>
              </a:solidFill>
            </a:endParaRPr>
          </a:p>
          <a:p>
            <a:pPr indent="-298450" lvl="0" marL="457200" rtl="0">
              <a:lnSpc>
                <a:spcPct val="115000"/>
              </a:lnSpc>
              <a:spcBef>
                <a:spcPts val="0"/>
              </a:spcBef>
              <a:buClr>
                <a:schemeClr val="dk1"/>
              </a:buClr>
              <a:buSzPct val="100000"/>
              <a:buChar char="●"/>
            </a:pPr>
            <a:r>
              <a:rPr lang="en">
                <a:solidFill>
                  <a:schemeClr val="dk1"/>
                </a:solidFill>
              </a:rPr>
              <a:t>What does it mean to cut the cable? </a:t>
            </a:r>
          </a:p>
          <a:p>
            <a:pPr indent="-298450" lvl="0" marL="457200" rtl="0">
              <a:lnSpc>
                <a:spcPct val="115000"/>
              </a:lnSpc>
              <a:spcBef>
                <a:spcPts val="0"/>
              </a:spcBef>
              <a:buClr>
                <a:schemeClr val="dk1"/>
              </a:buClr>
              <a:buSzPct val="100000"/>
              <a:buChar char="●"/>
            </a:pPr>
            <a:r>
              <a:rPr lang="en">
                <a:solidFill>
                  <a:schemeClr val="dk1"/>
                </a:solidFill>
              </a:rPr>
              <a:t>What do you need to cut the cable? </a:t>
            </a:r>
          </a:p>
          <a:p>
            <a:pPr indent="-298450" lvl="0" marL="457200" rtl="0">
              <a:lnSpc>
                <a:spcPct val="115000"/>
              </a:lnSpc>
              <a:spcBef>
                <a:spcPts val="0"/>
              </a:spcBef>
              <a:buClr>
                <a:schemeClr val="dk1"/>
              </a:buClr>
              <a:buSzPct val="100000"/>
              <a:buChar char="●"/>
            </a:pPr>
            <a:r>
              <a:rPr lang="en">
                <a:solidFill>
                  <a:schemeClr val="dk1"/>
                </a:solidFill>
              </a:rPr>
              <a:t>What technology, channels, and apps should you consider? </a:t>
            </a:r>
          </a:p>
          <a:p>
            <a:pPr indent="-298450" lvl="0" marL="457200" rtl="0">
              <a:lnSpc>
                <a:spcPct val="115000"/>
              </a:lnSpc>
              <a:spcBef>
                <a:spcPts val="0"/>
              </a:spcBef>
              <a:buClr>
                <a:schemeClr val="dk1"/>
              </a:buClr>
              <a:buSzPct val="100000"/>
              <a:buChar char="●"/>
            </a:pPr>
            <a:r>
              <a:rPr lang="en">
                <a:solidFill>
                  <a:schemeClr val="dk1"/>
                </a:solidFill>
              </a:rPr>
              <a:t>How much does it cost the cut the cable? </a:t>
            </a:r>
          </a:p>
          <a:p>
            <a:pPr indent="-298450" lvl="0" marL="457200" rtl="0">
              <a:lnSpc>
                <a:spcPct val="115000"/>
              </a:lnSpc>
              <a:spcBef>
                <a:spcPts val="0"/>
              </a:spcBef>
              <a:buClr>
                <a:schemeClr val="dk1"/>
              </a:buClr>
              <a:buSzPct val="100000"/>
              <a:buChar char="●"/>
            </a:pPr>
            <a:r>
              <a:rPr lang="en">
                <a:solidFill>
                  <a:schemeClr val="dk1"/>
                </a:solidFill>
              </a:rPr>
              <a:t>How do you choose from so many services? </a:t>
            </a:r>
          </a:p>
          <a:p>
            <a:pPr indent="-298450" lvl="0" marL="457200">
              <a:lnSpc>
                <a:spcPct val="115000"/>
              </a:lnSpc>
              <a:spcBef>
                <a:spcPts val="0"/>
              </a:spcBef>
              <a:buClr>
                <a:schemeClr val="dk1"/>
              </a:buClr>
              <a:buSzPct val="100000"/>
              <a:buChar char="●"/>
            </a:pPr>
            <a:r>
              <a:rPr lang="en">
                <a:solidFill>
                  <a:schemeClr val="dk1"/>
                </a:solidFill>
              </a:rPr>
              <a:t>Test it all out!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3" name="Shape 53"/>
        <p:cNvGrpSpPr/>
        <p:nvPr/>
      </p:nvGrpSpPr>
      <p:grpSpPr>
        <a:xfrm>
          <a:off x="0" y="0"/>
          <a:ext cx="0" cy="0"/>
          <a:chOff x="0" y="0"/>
          <a:chExt cx="0" cy="0"/>
        </a:xfrm>
      </p:grpSpPr>
      <p:sp>
        <p:nvSpPr>
          <p:cNvPr id="54" name="Shape 5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5" name="Shape 5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15000"/>
              </a:lnSpc>
              <a:spcBef>
                <a:spcPts val="0"/>
              </a:spcBef>
              <a:buClr>
                <a:schemeClr val="dk1"/>
              </a:buClr>
              <a:buSzPct val="100000"/>
              <a:buFont typeface="Arial"/>
              <a:buNone/>
            </a:pPr>
            <a:r>
              <a:rPr lang="en">
                <a:solidFill>
                  <a:schemeClr val="dk1"/>
                </a:solidFill>
              </a:rPr>
              <a:t>What does it mean to cut the cable? </a:t>
            </a:r>
          </a:p>
          <a:p>
            <a:pPr lvl="0" rtl="0">
              <a:lnSpc>
                <a:spcPct val="115000"/>
              </a:lnSpc>
              <a:spcBef>
                <a:spcPts val="0"/>
              </a:spcBef>
              <a:buClr>
                <a:schemeClr val="dk1"/>
              </a:buClr>
              <a:buSzPct val="100000"/>
              <a:buFont typeface="Arial"/>
              <a:buNone/>
            </a:pPr>
            <a:r>
              <a:t/>
            </a:r>
            <a:endParaRPr>
              <a:solidFill>
                <a:schemeClr val="dk1"/>
              </a:solidFill>
            </a:endParaRPr>
          </a:p>
          <a:p>
            <a:pPr indent="-298450" lvl="0" marL="457200" rtl="0">
              <a:lnSpc>
                <a:spcPct val="115000"/>
              </a:lnSpc>
              <a:spcBef>
                <a:spcPts val="0"/>
              </a:spcBef>
              <a:buClr>
                <a:schemeClr val="dk1"/>
              </a:buClr>
              <a:buSzPct val="100000"/>
              <a:buChar char="●"/>
            </a:pPr>
            <a:r>
              <a:rPr lang="en">
                <a:solidFill>
                  <a:schemeClr val="dk1"/>
                </a:solidFill>
              </a:rPr>
              <a:t>Cutting your cable means that you substitute your cable box using an HD Antenna and internet connection. </a:t>
            </a:r>
          </a:p>
          <a:p>
            <a:pPr indent="-298450" lvl="0" marL="457200" rtl="0">
              <a:lnSpc>
                <a:spcPct val="115000"/>
              </a:lnSpc>
              <a:spcBef>
                <a:spcPts val="0"/>
              </a:spcBef>
              <a:buClr>
                <a:schemeClr val="dk1"/>
              </a:buClr>
              <a:buSzPct val="100000"/>
              <a:buChar char="●"/>
            </a:pPr>
            <a:r>
              <a:rPr lang="en">
                <a:solidFill>
                  <a:schemeClr val="dk1"/>
                </a:solidFill>
              </a:rPr>
              <a:t>HD Antennas capture all four major networks (FOX, ABC, NBC, and CBS), along with 10-15 other selections (PBS, CW, etc) in full HD, for free</a:t>
            </a:r>
          </a:p>
          <a:p>
            <a:pPr indent="-298450" lvl="0" marL="457200" rtl="0">
              <a:lnSpc>
                <a:spcPct val="115000"/>
              </a:lnSpc>
              <a:spcBef>
                <a:spcPts val="0"/>
              </a:spcBef>
              <a:buClr>
                <a:schemeClr val="dk1"/>
              </a:buClr>
              <a:buSzPct val="100000"/>
              <a:buChar char="●"/>
            </a:pPr>
            <a:r>
              <a:rPr lang="en">
                <a:solidFill>
                  <a:schemeClr val="dk1"/>
                </a:solidFill>
              </a:rPr>
              <a:t>Internet-based options include on-demand and streaming media available through subscription apps or channels</a:t>
            </a:r>
          </a:p>
          <a:p>
            <a:pPr indent="-298450" lvl="1" marL="914400" rtl="0">
              <a:lnSpc>
                <a:spcPct val="115000"/>
              </a:lnSpc>
              <a:spcBef>
                <a:spcPts val="0"/>
              </a:spcBef>
              <a:buClr>
                <a:schemeClr val="dk1"/>
              </a:buClr>
              <a:buSzPct val="100000"/>
              <a:buChar char="○"/>
            </a:pPr>
            <a:r>
              <a:rPr lang="en">
                <a:solidFill>
                  <a:schemeClr val="dk1"/>
                </a:solidFill>
              </a:rPr>
              <a:t>On-demand media  means you choose a specific item to watch and you can pause it, rewind it, or skip forward </a:t>
            </a:r>
          </a:p>
          <a:p>
            <a:pPr indent="-298450" lvl="1" marL="914400">
              <a:lnSpc>
                <a:spcPct val="115000"/>
              </a:lnSpc>
              <a:spcBef>
                <a:spcPts val="0"/>
              </a:spcBef>
              <a:buClr>
                <a:schemeClr val="dk1"/>
              </a:buClr>
              <a:buSzPct val="100000"/>
              <a:buChar char="○"/>
            </a:pPr>
            <a:r>
              <a:rPr lang="en">
                <a:solidFill>
                  <a:schemeClr val="dk1"/>
                </a:solidFill>
              </a:rPr>
              <a:t>Streaming media means you watch whatever is playing on the channel at the time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15000"/>
              </a:lnSpc>
              <a:spcBef>
                <a:spcPts val="0"/>
              </a:spcBef>
              <a:buClr>
                <a:schemeClr val="dk1"/>
              </a:buClr>
              <a:buSzPct val="100000"/>
              <a:buFont typeface="Arial"/>
              <a:buNone/>
            </a:pPr>
            <a:r>
              <a:rPr lang="en">
                <a:solidFill>
                  <a:schemeClr val="dk1"/>
                </a:solidFill>
              </a:rPr>
              <a:t>What do you need to cut the cable? </a:t>
            </a:r>
          </a:p>
          <a:p>
            <a:pPr lvl="0" rtl="0">
              <a:lnSpc>
                <a:spcPct val="115000"/>
              </a:lnSpc>
              <a:spcBef>
                <a:spcPts val="0"/>
              </a:spcBef>
              <a:buClr>
                <a:schemeClr val="dk1"/>
              </a:buClr>
              <a:buSzPct val="100000"/>
              <a:buFont typeface="Arial"/>
              <a:buNone/>
            </a:pPr>
            <a:r>
              <a:t/>
            </a:r>
            <a:endParaRPr>
              <a:solidFill>
                <a:schemeClr val="dk1"/>
              </a:solidFill>
            </a:endParaRPr>
          </a:p>
          <a:p>
            <a:pPr lvl="0" rtl="0">
              <a:lnSpc>
                <a:spcPct val="115000"/>
              </a:lnSpc>
              <a:spcBef>
                <a:spcPts val="0"/>
              </a:spcBef>
              <a:buClr>
                <a:schemeClr val="dk1"/>
              </a:buClr>
              <a:buSzPct val="100000"/>
              <a:buFont typeface="Arial"/>
              <a:buNone/>
            </a:pPr>
            <a:r>
              <a:rPr lang="en">
                <a:solidFill>
                  <a:schemeClr val="dk1"/>
                </a:solidFill>
              </a:rPr>
              <a:t>Internet Connection</a:t>
            </a:r>
          </a:p>
          <a:p>
            <a:pPr indent="-69850" lvl="0" marL="457200" rtl="0">
              <a:lnSpc>
                <a:spcPct val="115000"/>
              </a:lnSpc>
              <a:spcBef>
                <a:spcPts val="0"/>
              </a:spcBef>
              <a:buClr>
                <a:schemeClr val="dk1"/>
              </a:buClr>
              <a:buSzPct val="100000"/>
              <a:buFont typeface="Arial"/>
              <a:buNone/>
            </a:pPr>
            <a:r>
              <a:rPr lang="en">
                <a:solidFill>
                  <a:schemeClr val="dk1"/>
                </a:solidFill>
              </a:rPr>
              <a:t>Dail-up is insufficient</a:t>
            </a:r>
          </a:p>
          <a:p>
            <a:pPr indent="-69850" lvl="0" marL="457200" rtl="0">
              <a:lnSpc>
                <a:spcPct val="115000"/>
              </a:lnSpc>
              <a:spcBef>
                <a:spcPts val="0"/>
              </a:spcBef>
              <a:buClr>
                <a:schemeClr val="dk1"/>
              </a:buClr>
              <a:buSzPct val="100000"/>
              <a:buFont typeface="Arial"/>
              <a:buNone/>
            </a:pPr>
            <a:r>
              <a:rPr lang="en">
                <a:solidFill>
                  <a:schemeClr val="dk1"/>
                </a:solidFill>
              </a:rPr>
              <a:t>Minimum download speed of 5 Mbps per streaming user in your household</a:t>
            </a:r>
          </a:p>
          <a:p>
            <a:pPr indent="-69850" lvl="0" marL="457200" rtl="0">
              <a:lnSpc>
                <a:spcPct val="115000"/>
              </a:lnSpc>
              <a:spcBef>
                <a:spcPts val="0"/>
              </a:spcBef>
              <a:buClr>
                <a:schemeClr val="dk1"/>
              </a:buClr>
              <a:buSzPct val="100000"/>
              <a:buFont typeface="Arial"/>
              <a:buNone/>
            </a:pPr>
            <a:r>
              <a:rPr lang="en">
                <a:solidFill>
                  <a:schemeClr val="dk1"/>
                </a:solidFill>
              </a:rPr>
              <a:t>Megabits per second (Mbps) refers to data transfer speeds as measured in megabits (Mb). This term is commonly used in communications and data technology to demonstrate the speed at which a transfer takes place.</a:t>
            </a:r>
          </a:p>
          <a:p>
            <a:pPr indent="-69850" lvl="0" marL="457200" rtl="0">
              <a:lnSpc>
                <a:spcPct val="115000"/>
              </a:lnSpc>
              <a:spcBef>
                <a:spcPts val="0"/>
              </a:spcBef>
              <a:buClr>
                <a:schemeClr val="dk1"/>
              </a:buClr>
              <a:buSzPct val="100000"/>
              <a:buFont typeface="Arial"/>
              <a:buNone/>
            </a:pPr>
            <a:r>
              <a:rPr lang="en">
                <a:solidFill>
                  <a:schemeClr val="dk1"/>
                </a:solidFill>
              </a:rPr>
              <a:t>Average American home has 10 Mbps speed</a:t>
            </a:r>
          </a:p>
          <a:p>
            <a:pPr indent="-69850" lvl="0" marL="457200" rtl="0">
              <a:lnSpc>
                <a:spcPct val="115000"/>
              </a:lnSpc>
              <a:spcBef>
                <a:spcPts val="0"/>
              </a:spcBef>
              <a:buClr>
                <a:schemeClr val="dk1"/>
              </a:buClr>
              <a:buSzPct val="100000"/>
              <a:buFont typeface="Arial"/>
              <a:buNone/>
            </a:pPr>
            <a:r>
              <a:rPr lang="en">
                <a:solidFill>
                  <a:schemeClr val="dk1"/>
                </a:solidFill>
              </a:rPr>
              <a:t>Check on the internet service available for your home at broadbandmap.gov</a:t>
            </a:r>
          </a:p>
          <a:p>
            <a:pPr lvl="0" rtl="0">
              <a:lnSpc>
                <a:spcPct val="115000"/>
              </a:lnSpc>
              <a:spcBef>
                <a:spcPts val="0"/>
              </a:spcBef>
              <a:buClr>
                <a:schemeClr val="dk1"/>
              </a:buClr>
              <a:buSzPct val="100000"/>
              <a:buFont typeface="Arial"/>
              <a:buNone/>
            </a:pPr>
            <a:r>
              <a:rPr lang="en">
                <a:solidFill>
                  <a:schemeClr val="dk1"/>
                </a:solidFill>
              </a:rPr>
              <a:t>	Consider conducting an “internet speed test” to view what your actual speed v. what your ISP advertises. Good websites for this include: </a:t>
            </a:r>
            <a:r>
              <a:rPr lang="en" u="sng">
                <a:solidFill>
                  <a:schemeClr val="hlink"/>
                </a:solidFill>
                <a:hlinkClick r:id="rId2"/>
              </a:rPr>
              <a:t>http://www.cnet.com/internet-speed-test/</a:t>
            </a:r>
          </a:p>
          <a:p>
            <a:pPr lvl="0" rtl="0">
              <a:lnSpc>
                <a:spcPct val="115000"/>
              </a:lnSpc>
              <a:spcBef>
                <a:spcPts val="0"/>
              </a:spcBef>
              <a:buClr>
                <a:schemeClr val="dk1"/>
              </a:buClr>
              <a:buSzPct val="100000"/>
              <a:buFont typeface="Arial"/>
              <a:buNone/>
            </a:pPr>
            <a:r>
              <a:t/>
            </a:r>
            <a:endParaRPr>
              <a:solidFill>
                <a:schemeClr val="dk1"/>
              </a:solidFill>
            </a:endParaRPr>
          </a:p>
          <a:p>
            <a:pPr lvl="0" rtl="0">
              <a:lnSpc>
                <a:spcPct val="115000"/>
              </a:lnSpc>
              <a:spcBef>
                <a:spcPts val="0"/>
              </a:spcBef>
              <a:buClr>
                <a:schemeClr val="dk1"/>
              </a:buClr>
              <a:buSzPct val="100000"/>
              <a:buFont typeface="Arial"/>
              <a:buNone/>
            </a:pPr>
            <a:r>
              <a:rPr lang="en">
                <a:solidFill>
                  <a:schemeClr val="dk1"/>
                </a:solidFill>
              </a:rPr>
              <a:t>Access Devices</a:t>
            </a:r>
          </a:p>
          <a:p>
            <a:pPr indent="-298450" lvl="0" marL="457200" rtl="0">
              <a:lnSpc>
                <a:spcPct val="115000"/>
              </a:lnSpc>
              <a:spcBef>
                <a:spcPts val="0"/>
              </a:spcBef>
              <a:buClr>
                <a:schemeClr val="dk1"/>
              </a:buClr>
              <a:buSzPct val="100000"/>
              <a:buChar char="●"/>
            </a:pPr>
            <a:r>
              <a:rPr lang="en">
                <a:solidFill>
                  <a:schemeClr val="dk1"/>
                </a:solidFill>
              </a:rPr>
              <a:t>Set-top boxes</a:t>
            </a:r>
          </a:p>
          <a:p>
            <a:pPr indent="-298450" lvl="1" marL="914400" rtl="0">
              <a:lnSpc>
                <a:spcPct val="115000"/>
              </a:lnSpc>
              <a:spcBef>
                <a:spcPts val="0"/>
              </a:spcBef>
              <a:buClr>
                <a:schemeClr val="dk1"/>
              </a:buClr>
              <a:buSzPct val="100000"/>
              <a:buChar char="○"/>
            </a:pPr>
            <a:r>
              <a:rPr lang="en">
                <a:solidFill>
                  <a:schemeClr val="dk1"/>
                </a:solidFill>
              </a:rPr>
              <a:t>Examples are Roku box, Apple TV, Amazon Fire TV</a:t>
            </a:r>
          </a:p>
          <a:p>
            <a:pPr indent="-298450" lvl="0" marL="457200" rtl="0">
              <a:lnSpc>
                <a:spcPct val="115000"/>
              </a:lnSpc>
              <a:spcBef>
                <a:spcPts val="0"/>
              </a:spcBef>
              <a:buClr>
                <a:schemeClr val="dk1"/>
              </a:buClr>
              <a:buSzPct val="100000"/>
              <a:buChar char="●"/>
            </a:pPr>
            <a:r>
              <a:rPr lang="en">
                <a:solidFill>
                  <a:schemeClr val="dk1"/>
                </a:solidFill>
              </a:rPr>
              <a:t>HMDI sticks</a:t>
            </a:r>
          </a:p>
          <a:p>
            <a:pPr indent="-298450" lvl="0" marL="457200" rtl="0">
              <a:lnSpc>
                <a:spcPct val="115000"/>
              </a:lnSpc>
              <a:spcBef>
                <a:spcPts val="0"/>
              </a:spcBef>
              <a:buClr>
                <a:schemeClr val="dk1"/>
              </a:buClr>
              <a:buSzPct val="100000"/>
              <a:buChar char="●"/>
            </a:pPr>
            <a:r>
              <a:rPr lang="en">
                <a:solidFill>
                  <a:schemeClr val="dk1"/>
                </a:solidFill>
              </a:rPr>
              <a:t>Plugs into the HDMI port on the back of your TV</a:t>
            </a:r>
          </a:p>
          <a:p>
            <a:pPr indent="-298450" lvl="1" marL="914400" rtl="0">
              <a:lnSpc>
                <a:spcPct val="115000"/>
              </a:lnSpc>
              <a:spcBef>
                <a:spcPts val="0"/>
              </a:spcBef>
              <a:buClr>
                <a:schemeClr val="dk1"/>
              </a:buClr>
              <a:buSzPct val="100000"/>
              <a:buChar char="○"/>
            </a:pPr>
            <a:r>
              <a:rPr lang="en">
                <a:solidFill>
                  <a:schemeClr val="dk1"/>
                </a:solidFill>
              </a:rPr>
              <a:t>Examples are Chromecast, Roku stick, and Amazon Fire TV stick)</a:t>
            </a:r>
          </a:p>
          <a:p>
            <a:pPr indent="-298450" lvl="1" marL="914400" rtl="0">
              <a:lnSpc>
                <a:spcPct val="115000"/>
              </a:lnSpc>
              <a:spcBef>
                <a:spcPts val="0"/>
              </a:spcBef>
              <a:buClr>
                <a:schemeClr val="dk1"/>
              </a:buClr>
              <a:buSzPct val="100000"/>
              <a:buChar char="○"/>
            </a:pPr>
            <a:r>
              <a:rPr lang="en">
                <a:solidFill>
                  <a:schemeClr val="dk1"/>
                </a:solidFill>
              </a:rPr>
              <a:t>Not every device has access to the same channels and apps. </a:t>
            </a:r>
          </a:p>
          <a:p>
            <a:pPr indent="-298450" lvl="0" marL="457200" rtl="0">
              <a:lnSpc>
                <a:spcPct val="115000"/>
              </a:lnSpc>
              <a:spcBef>
                <a:spcPts val="0"/>
              </a:spcBef>
              <a:buClr>
                <a:schemeClr val="dk1"/>
              </a:buClr>
              <a:buSzPct val="100000"/>
              <a:buChar char="●"/>
            </a:pPr>
            <a:r>
              <a:rPr lang="en">
                <a:solidFill>
                  <a:schemeClr val="dk1"/>
                </a:solidFill>
              </a:rPr>
              <a:t>Access devices we will sample: Apple TV, Roku stick, and Chromecast</a:t>
            </a:r>
          </a:p>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15000"/>
              </a:lnSpc>
              <a:spcBef>
                <a:spcPts val="0"/>
              </a:spcBef>
              <a:buClr>
                <a:schemeClr val="dk1"/>
              </a:buClr>
              <a:buSzPct val="78571"/>
              <a:buFont typeface="Arial"/>
              <a:buNone/>
            </a:pPr>
            <a:r>
              <a:rPr b="1" lang="en" sz="1400">
                <a:solidFill>
                  <a:schemeClr val="dk1"/>
                </a:solidFill>
              </a:rPr>
              <a:t>Apple TV</a:t>
            </a:r>
          </a:p>
          <a:p>
            <a:pPr lvl="0" rtl="0">
              <a:lnSpc>
                <a:spcPct val="115000"/>
              </a:lnSpc>
              <a:spcBef>
                <a:spcPts val="0"/>
              </a:spcBef>
              <a:buClr>
                <a:schemeClr val="dk1"/>
              </a:buClr>
              <a:buSzPct val="100000"/>
              <a:buFont typeface="Arial"/>
              <a:buNone/>
            </a:pPr>
            <a:r>
              <a:rPr b="1" lang="en">
                <a:solidFill>
                  <a:schemeClr val="dk1"/>
                </a:solidFill>
              </a:rPr>
              <a:t>Price:</a:t>
            </a:r>
            <a:r>
              <a:rPr lang="en">
                <a:solidFill>
                  <a:schemeClr val="dk1"/>
                </a:solidFill>
              </a:rPr>
              <a:t> $69</a:t>
            </a:r>
          </a:p>
          <a:p>
            <a:pPr lvl="0" rtl="0">
              <a:lnSpc>
                <a:spcPct val="115000"/>
              </a:lnSpc>
              <a:spcBef>
                <a:spcPts val="0"/>
              </a:spcBef>
              <a:buClr>
                <a:schemeClr val="dk1"/>
              </a:buClr>
              <a:buSzPct val="100000"/>
              <a:buFont typeface="Arial"/>
              <a:buNone/>
            </a:pPr>
            <a:r>
              <a:rPr b="1" lang="en">
                <a:solidFill>
                  <a:schemeClr val="dk1"/>
                </a:solidFill>
              </a:rPr>
              <a:t>Why it's great:</a:t>
            </a:r>
            <a:r>
              <a:rPr lang="en">
                <a:solidFill>
                  <a:schemeClr val="dk1"/>
                </a:solidFill>
              </a:rPr>
              <a:t> An excellent iOS companion</a:t>
            </a:r>
          </a:p>
          <a:p>
            <a:pPr lvl="0" rtl="0">
              <a:lnSpc>
                <a:spcPct val="115000"/>
              </a:lnSpc>
              <a:spcBef>
                <a:spcPts val="0"/>
              </a:spcBef>
              <a:buClr>
                <a:schemeClr val="dk1"/>
              </a:buClr>
              <a:buSzPct val="100000"/>
              <a:buFont typeface="Arial"/>
              <a:buNone/>
            </a:pPr>
            <a:r>
              <a:rPr b="1" lang="en">
                <a:solidFill>
                  <a:schemeClr val="dk1"/>
                </a:solidFill>
              </a:rPr>
              <a:t>The Highlights</a:t>
            </a:r>
          </a:p>
          <a:p>
            <a:pPr indent="-298450" lvl="0" marL="457200" rtl="0">
              <a:lnSpc>
                <a:spcPct val="115000"/>
              </a:lnSpc>
              <a:spcBef>
                <a:spcPts val="0"/>
              </a:spcBef>
              <a:buClr>
                <a:schemeClr val="dk1"/>
              </a:buClr>
              <a:buSzPct val="100000"/>
              <a:buChar char="●"/>
            </a:pPr>
            <a:r>
              <a:rPr b="1" lang="en">
                <a:solidFill>
                  <a:schemeClr val="dk1"/>
                </a:solidFill>
              </a:rPr>
              <a:t>It "just works" in the Apple ecosystem: </a:t>
            </a:r>
            <a:r>
              <a:rPr lang="en">
                <a:solidFill>
                  <a:schemeClr val="dk1"/>
                </a:solidFill>
              </a:rPr>
              <a:t>If you own a lot of music, movies or TV shows on iTunes, the Apple TV lets you access all that content on your TV and connected sound system. And if you use iTunes Match, all your cloud-stored music is available as well. iTunes Radio gives you a free radio option in your living room too.</a:t>
            </a:r>
          </a:p>
          <a:p>
            <a:pPr indent="-298450" lvl="0" marL="457200" rtl="0">
              <a:lnSpc>
                <a:spcPct val="115000"/>
              </a:lnSpc>
              <a:spcBef>
                <a:spcPts val="0"/>
              </a:spcBef>
              <a:buClr>
                <a:schemeClr val="dk1"/>
              </a:buClr>
              <a:buSzPct val="100000"/>
              <a:buChar char="●"/>
            </a:pPr>
            <a:r>
              <a:rPr b="1" lang="en">
                <a:solidFill>
                  <a:schemeClr val="dk1"/>
                </a:solidFill>
              </a:rPr>
              <a:t>AirPlay mirroring: </a:t>
            </a:r>
            <a:r>
              <a:rPr lang="en">
                <a:solidFill>
                  <a:schemeClr val="dk1"/>
                </a:solidFill>
              </a:rPr>
              <a:t>If you have other iOS devices like an iPhone or iPad, or a relatively recent Mac computer, it's simple to push music, photos and videos from nearly any app to your Apple TV. It also gives you access to a lot of apps that aren't supported natively by the Apple TV. </a:t>
            </a:r>
          </a:p>
          <a:p>
            <a:pPr indent="-298450" lvl="0" marL="457200">
              <a:lnSpc>
                <a:spcPct val="115000"/>
              </a:lnSpc>
              <a:spcBef>
                <a:spcPts val="0"/>
              </a:spcBef>
              <a:buClr>
                <a:schemeClr val="dk1"/>
              </a:buClr>
              <a:buSzPct val="100000"/>
              <a:buChar char="●"/>
            </a:pPr>
            <a:r>
              <a:rPr b="1" lang="en">
                <a:solidFill>
                  <a:schemeClr val="dk1"/>
                </a:solidFill>
              </a:rPr>
              <a:t>Plenty of apps (except Amazon): </a:t>
            </a:r>
            <a:r>
              <a:rPr lang="en">
                <a:solidFill>
                  <a:schemeClr val="dk1"/>
                </a:solidFill>
              </a:rPr>
              <a:t>The Apple TV used to get a lot of flak for its limited app support, but it's done a much better job recently, adding high-quality services like HBO Go and Watch ESPN.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15000"/>
              </a:lnSpc>
              <a:spcBef>
                <a:spcPts val="0"/>
              </a:spcBef>
              <a:buClr>
                <a:schemeClr val="dk1"/>
              </a:buClr>
              <a:buSzPct val="78571"/>
              <a:buFont typeface="Arial"/>
              <a:buNone/>
            </a:pPr>
            <a:r>
              <a:rPr b="1" lang="en" sz="1400">
                <a:solidFill>
                  <a:schemeClr val="dk1"/>
                </a:solidFill>
              </a:rPr>
              <a:t>Roku Stick</a:t>
            </a:r>
          </a:p>
          <a:p>
            <a:pPr lvl="0" rtl="0">
              <a:lnSpc>
                <a:spcPct val="115000"/>
              </a:lnSpc>
              <a:spcBef>
                <a:spcPts val="0"/>
              </a:spcBef>
              <a:buClr>
                <a:schemeClr val="dk1"/>
              </a:buClr>
              <a:buSzPct val="100000"/>
              <a:buFont typeface="Arial"/>
              <a:buNone/>
            </a:pPr>
            <a:r>
              <a:rPr b="1" lang="en">
                <a:solidFill>
                  <a:schemeClr val="dk1"/>
                </a:solidFill>
              </a:rPr>
              <a:t>Price: </a:t>
            </a:r>
            <a:r>
              <a:rPr lang="en">
                <a:solidFill>
                  <a:schemeClr val="dk1"/>
                </a:solidFill>
              </a:rPr>
              <a:t>$70</a:t>
            </a:r>
          </a:p>
          <a:p>
            <a:pPr lvl="0" rtl="0">
              <a:lnSpc>
                <a:spcPct val="115000"/>
              </a:lnSpc>
              <a:spcBef>
                <a:spcPts val="0"/>
              </a:spcBef>
              <a:buClr>
                <a:schemeClr val="dk1"/>
              </a:buClr>
              <a:buSzPct val="100000"/>
              <a:buFont typeface="Arial"/>
              <a:buNone/>
            </a:pPr>
            <a:r>
              <a:rPr b="1" lang="en">
                <a:solidFill>
                  <a:schemeClr val="dk1"/>
                </a:solidFill>
              </a:rPr>
              <a:t>Pros: </a:t>
            </a:r>
            <a:r>
              <a:rPr lang="en">
                <a:solidFill>
                  <a:schemeClr val="dk1"/>
                </a:solidFill>
              </a:rPr>
              <a:t>More choice of devices, more apps</a:t>
            </a:r>
          </a:p>
          <a:p>
            <a:pPr lvl="0" rtl="0">
              <a:lnSpc>
                <a:spcPct val="115000"/>
              </a:lnSpc>
              <a:spcBef>
                <a:spcPts val="0"/>
              </a:spcBef>
              <a:buClr>
                <a:schemeClr val="dk1"/>
              </a:buClr>
              <a:buSzPct val="100000"/>
              <a:buFont typeface="Arial"/>
              <a:buNone/>
            </a:pPr>
            <a:r>
              <a:rPr b="1" lang="en">
                <a:solidFill>
                  <a:schemeClr val="dk1"/>
                </a:solidFill>
              </a:rPr>
              <a:t>The Highlights: </a:t>
            </a:r>
          </a:p>
          <a:p>
            <a:pPr indent="-298450" lvl="0" marL="457200" rtl="0">
              <a:lnSpc>
                <a:spcPct val="115000"/>
              </a:lnSpc>
              <a:spcBef>
                <a:spcPts val="0"/>
              </a:spcBef>
              <a:buClr>
                <a:schemeClr val="dk1"/>
              </a:buClr>
              <a:buSzPct val="100000"/>
              <a:buChar char="●"/>
            </a:pPr>
            <a:r>
              <a:rPr b="1" lang="en">
                <a:solidFill>
                  <a:schemeClr val="dk1"/>
                </a:solidFill>
              </a:rPr>
              <a:t>Multiple hardware and pricing options: </a:t>
            </a:r>
            <a:r>
              <a:rPr lang="en">
                <a:solidFill>
                  <a:schemeClr val="dk1"/>
                </a:solidFill>
              </a:rPr>
              <a:t>Currently Roku has four different players, not counting Roku TV. If I could recommend only one, it would be the Roku 2 ($70). </a:t>
            </a:r>
          </a:p>
          <a:p>
            <a:pPr indent="-298450" lvl="0" marL="457200" rtl="0">
              <a:lnSpc>
                <a:spcPct val="115000"/>
              </a:lnSpc>
              <a:spcBef>
                <a:spcPts val="0"/>
              </a:spcBef>
              <a:buClr>
                <a:schemeClr val="dk1"/>
              </a:buClr>
              <a:buSzPct val="100000"/>
              <a:buChar char="●"/>
            </a:pPr>
            <a:r>
              <a:rPr b="1" lang="en">
                <a:solidFill>
                  <a:schemeClr val="dk1"/>
                </a:solidFill>
              </a:rPr>
              <a:t>Over 2,000 apps:</a:t>
            </a:r>
            <a:r>
              <a:rPr lang="en">
                <a:solidFill>
                  <a:schemeClr val="dk1"/>
                </a:solidFill>
              </a:rPr>
              <a:t> Roku is the winner when it comes to content (see the attached chart), with a massive channel library that includes Netflix, Amazon Instant, HBO Go, Hulu Plus, Pandora, Spotify, Rdio, MLB.TV, NFL Now, Amazon Cloud Player, Vudu, PBS, TWC TV, Sling TV, and YouTube. Roku is often the first to get new channels, plus the company has a good track record of bringing updates to its boxes and apps. </a:t>
            </a:r>
          </a:p>
          <a:p>
            <a:pPr indent="-298450" lvl="0" marL="457200" rtl="0">
              <a:lnSpc>
                <a:spcPct val="115000"/>
              </a:lnSpc>
              <a:spcBef>
                <a:spcPts val="0"/>
              </a:spcBef>
              <a:buClr>
                <a:schemeClr val="dk1"/>
              </a:buClr>
              <a:buSzPct val="100000"/>
              <a:buChar char="●"/>
            </a:pPr>
            <a:r>
              <a:rPr b="1" lang="en">
                <a:solidFill>
                  <a:schemeClr val="dk1"/>
                </a:solidFill>
              </a:rPr>
              <a:t>Best-in-class cross-platform search:</a:t>
            </a:r>
            <a:r>
              <a:rPr lang="en">
                <a:solidFill>
                  <a:schemeClr val="dk1"/>
                </a:solidFill>
              </a:rPr>
              <a:t> No other device in this group offers the ability to search for a title or other keyword across so many services including Netflix, Amazon Instant Video, Hulu Plus, Crackle, Fox Now, FXNow, HBO Go, M-Go, Time Warner Cable and Vudu. Roku's search can save you money by letting you know when you can avoid paying to rent a movie or show that might be available for "free" as part of a subscription. You can also search via voice using Roku's remote app for iOS and Android, or via the remote on a Roku 3.</a:t>
            </a:r>
          </a:p>
          <a:p>
            <a:pPr indent="-298450" lvl="0" marL="457200" rtl="0">
              <a:lnSpc>
                <a:spcPct val="115000"/>
              </a:lnSpc>
              <a:spcBef>
                <a:spcPts val="0"/>
              </a:spcBef>
              <a:buClr>
                <a:schemeClr val="dk1"/>
              </a:buClr>
              <a:buSzPct val="100000"/>
              <a:buChar char="●"/>
            </a:pPr>
            <a:r>
              <a:rPr b="1" lang="en">
                <a:solidFill>
                  <a:schemeClr val="dk1"/>
                </a:solidFill>
              </a:rPr>
              <a:t>Content-agnostic:</a:t>
            </a:r>
            <a:r>
              <a:rPr lang="en">
                <a:solidFill>
                  <a:schemeClr val="dk1"/>
                </a:solidFill>
              </a:rPr>
              <a:t> Roku's interface doesn't push you toward one app or service. The platform has a refreshing "come one, come all" vibe that seems more customer-friendly than Apple TV, Amazon Fire TV or Android TV, which all more or less push you toward the hardware makers' own content. </a:t>
            </a:r>
          </a:p>
          <a:p>
            <a:pPr indent="-298450" lvl="0" marL="457200" rtl="0">
              <a:lnSpc>
                <a:spcPct val="115000"/>
              </a:lnSpc>
              <a:spcBef>
                <a:spcPts val="0"/>
              </a:spcBef>
              <a:buClr>
                <a:schemeClr val="dk1"/>
              </a:buClr>
              <a:buSzPct val="100000"/>
              <a:buChar char="●"/>
            </a:pPr>
            <a:r>
              <a:rPr b="1" lang="en">
                <a:solidFill>
                  <a:schemeClr val="dk1"/>
                </a:solidFill>
              </a:rPr>
              <a:t>Weak mirroring and gaming: </a:t>
            </a:r>
            <a:r>
              <a:rPr lang="en">
                <a:solidFill>
                  <a:schemeClr val="dk1"/>
                </a:solidFill>
              </a:rPr>
              <a:t>There is no true AirPlay / Google Cast mirroring equivalent: Both Apple TV and Chromecast let you use native apps on your smartphone, tablet or computer to push content to your streaming box. The company recently added screen mirroring to the Roku 2, Roku 3 and Streaming Stick, but it's a beta feature that only works with recent Android devices, Windows 8.1 and Windows Phone. </a:t>
            </a:r>
          </a:p>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nSpc>
                <a:spcPct val="115000"/>
              </a:lnSpc>
              <a:spcBef>
                <a:spcPts val="0"/>
              </a:spcBef>
              <a:buClr>
                <a:schemeClr val="dk1"/>
              </a:buClr>
              <a:buSzPct val="78571"/>
              <a:buFont typeface="Arial"/>
              <a:buNone/>
            </a:pPr>
            <a:r>
              <a:rPr b="1" lang="en" sz="1400">
                <a:solidFill>
                  <a:schemeClr val="dk1"/>
                </a:solidFill>
              </a:rPr>
              <a:t>Google Chromecast</a:t>
            </a:r>
          </a:p>
          <a:p>
            <a:pPr lvl="0" rtl="0">
              <a:lnSpc>
                <a:spcPct val="115000"/>
              </a:lnSpc>
              <a:spcBef>
                <a:spcPts val="0"/>
              </a:spcBef>
              <a:buClr>
                <a:schemeClr val="dk1"/>
              </a:buClr>
              <a:buSzPct val="100000"/>
              <a:buFont typeface="Arial"/>
              <a:buNone/>
            </a:pPr>
            <a:r>
              <a:rPr b="1" lang="en">
                <a:solidFill>
                  <a:schemeClr val="dk1"/>
                </a:solidFill>
              </a:rPr>
              <a:t>Price: $35</a:t>
            </a:r>
          </a:p>
          <a:p>
            <a:pPr lvl="0" rtl="0">
              <a:lnSpc>
                <a:spcPct val="115000"/>
              </a:lnSpc>
              <a:spcBef>
                <a:spcPts val="0"/>
              </a:spcBef>
              <a:buClr>
                <a:schemeClr val="dk1"/>
              </a:buClr>
              <a:buSzPct val="100000"/>
              <a:buFont typeface="Arial"/>
              <a:buNone/>
            </a:pPr>
            <a:r>
              <a:rPr b="1" lang="en">
                <a:solidFill>
                  <a:schemeClr val="dk1"/>
                </a:solidFill>
              </a:rPr>
              <a:t>Pros: Cheap, simple and small</a:t>
            </a:r>
          </a:p>
          <a:p>
            <a:pPr lvl="0" rtl="0">
              <a:lnSpc>
                <a:spcPct val="115000"/>
              </a:lnSpc>
              <a:spcBef>
                <a:spcPts val="0"/>
              </a:spcBef>
              <a:buClr>
                <a:schemeClr val="dk1"/>
              </a:buClr>
              <a:buSzPct val="100000"/>
              <a:buFont typeface="Arial"/>
              <a:buNone/>
            </a:pPr>
            <a:r>
              <a:rPr b="1" lang="en">
                <a:solidFill>
                  <a:schemeClr val="dk1"/>
                </a:solidFill>
              </a:rPr>
              <a:t>The Highlights: </a:t>
            </a:r>
          </a:p>
          <a:p>
            <a:pPr indent="-298450" lvl="0" marL="457200" rtl="0">
              <a:lnSpc>
                <a:spcPct val="115000"/>
              </a:lnSpc>
              <a:spcBef>
                <a:spcPts val="0"/>
              </a:spcBef>
              <a:buClr>
                <a:schemeClr val="dk1"/>
              </a:buClr>
              <a:buSzPct val="100000"/>
              <a:buChar char="●"/>
            </a:pPr>
            <a:r>
              <a:rPr b="1" lang="en">
                <a:solidFill>
                  <a:schemeClr val="dk1"/>
                </a:solidFill>
              </a:rPr>
              <a:t>Major apps covered, catalog growing: </a:t>
            </a:r>
            <a:r>
              <a:rPr lang="en">
                <a:solidFill>
                  <a:schemeClr val="dk1"/>
                </a:solidFill>
              </a:rPr>
              <a:t>Netflix, YouTube, HBO Go, Showtime Anytime, Starz Play, Hulu Plus, Pandora, Google Music, Plex, Vevo, MLB TV, Crackle, Rdio, Vudu and numerous other apps. The ease of adding "Cast" support to pretty much any existing Android or iOS app has also helped the Chromecast library expand very quickly recently.</a:t>
            </a:r>
          </a:p>
          <a:p>
            <a:pPr indent="-298450" lvl="0" marL="457200" rtl="0">
              <a:lnSpc>
                <a:spcPct val="115000"/>
              </a:lnSpc>
              <a:spcBef>
                <a:spcPts val="0"/>
              </a:spcBef>
              <a:buClr>
                <a:schemeClr val="dk1"/>
              </a:buClr>
              <a:buSzPct val="100000"/>
              <a:buChar char="●"/>
            </a:pPr>
            <a:r>
              <a:rPr b="1" lang="en">
                <a:solidFill>
                  <a:schemeClr val="dk1"/>
                </a:solidFill>
              </a:rPr>
              <a:t>No onscreen user interface or standard remote</a:t>
            </a:r>
            <a:r>
              <a:rPr lang="en">
                <a:solidFill>
                  <a:schemeClr val="dk1"/>
                </a:solidFill>
              </a:rPr>
              <a:t>: By design, the Chromecast doesn't have a true TV-based user interface. Everything is controlled through your smartphone or tablet, which means you may need to unlock your device every time you want to pause or rewind. </a:t>
            </a:r>
          </a:p>
          <a:p>
            <a:pPr indent="-298450" lvl="0" marL="457200" rtl="0">
              <a:lnSpc>
                <a:spcPct val="115000"/>
              </a:lnSpc>
              <a:spcBef>
                <a:spcPts val="0"/>
              </a:spcBef>
              <a:buClr>
                <a:schemeClr val="dk1"/>
              </a:buClr>
              <a:buSzPct val="100000"/>
              <a:buChar char="●"/>
            </a:pPr>
            <a:r>
              <a:rPr b="1" lang="en">
                <a:solidFill>
                  <a:schemeClr val="dk1"/>
                </a:solidFill>
              </a:rPr>
              <a:t>App selection could still be better: </a:t>
            </a:r>
            <a:r>
              <a:rPr lang="en">
                <a:solidFill>
                  <a:schemeClr val="dk1"/>
                </a:solidFill>
              </a:rPr>
              <a:t>An increasing number of apps offer Cast support, but there are still some significant holes, including Amazon Instant Video, Sling TV, Vimeo (which is available for iOS but not Android), Spotify and numerous sports apps. </a:t>
            </a:r>
          </a:p>
          <a:p>
            <a:pPr indent="-298450" lvl="0" marL="457200" rtl="0">
              <a:lnSpc>
                <a:spcPct val="115000"/>
              </a:lnSpc>
              <a:spcBef>
                <a:spcPts val="0"/>
              </a:spcBef>
              <a:buClr>
                <a:schemeClr val="dk1"/>
              </a:buClr>
              <a:buSzPct val="100000"/>
              <a:buChar char="●"/>
            </a:pPr>
            <a:r>
              <a:rPr b="1" lang="en">
                <a:solidFill>
                  <a:schemeClr val="dk1"/>
                </a:solidFill>
              </a:rPr>
              <a:t>No cross-platform search: </a:t>
            </a:r>
            <a:r>
              <a:rPr lang="en">
                <a:solidFill>
                  <a:schemeClr val="dk1"/>
                </a:solidFill>
              </a:rPr>
              <a:t>There's no equivalent of Roku's (or Amazon's, or Google's) search capability with Chromecast.</a:t>
            </a:r>
          </a:p>
          <a:p>
            <a:pPr indent="-298450" lvl="0" marL="457200">
              <a:lnSpc>
                <a:spcPct val="115000"/>
              </a:lnSpc>
              <a:spcBef>
                <a:spcPts val="0"/>
              </a:spcBef>
              <a:buClr>
                <a:schemeClr val="dk1"/>
              </a:buClr>
              <a:buSzPct val="100000"/>
              <a:buChar char="●"/>
            </a:pPr>
            <a:r>
              <a:rPr b="1" lang="en">
                <a:solidFill>
                  <a:schemeClr val="dk1"/>
                </a:solidFill>
              </a:rPr>
              <a:t>Screen mirroring can be spotty: </a:t>
            </a:r>
            <a:r>
              <a:rPr lang="en">
                <a:solidFill>
                  <a:schemeClr val="dk1"/>
                </a:solidFill>
              </a:rPr>
              <a:t>Screen mirroring or "TabCasting" is a beta feature on the Chromecast and it shows. While being able to project any content from a Chrome tab to your TV sounds great, in reality it doesn't always work well.</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flipH="1" rot="10800000">
            <a:off x="0" y="3093234"/>
            <a:ext cx="8458200" cy="712499"/>
          </a:xfrm>
          <a:prstGeom prst="rect">
            <a:avLst/>
          </a:prstGeom>
          <a:solidFill>
            <a:schemeClr val="dk2"/>
          </a:solidFill>
          <a:ln>
            <a:noFill/>
          </a:ln>
        </p:spPr>
        <p:txBody>
          <a:bodyPr anchorCtr="0" anchor="ctr" bIns="45700" lIns="91425" rIns="91425" tIns="45700">
            <a:noAutofit/>
          </a:bodyPr>
          <a:lstStyle/>
          <a:p>
            <a:pPr lvl="0">
              <a:spcBef>
                <a:spcPts val="0"/>
              </a:spcBef>
              <a:buNone/>
            </a:pPr>
            <a:r>
              <a:t/>
            </a:r>
            <a:endParaRPr/>
          </a:p>
        </p:txBody>
      </p:sp>
      <p:sp>
        <p:nvSpPr>
          <p:cNvPr id="11" name="Shape 11"/>
          <p:cNvSpPr txBox="1"/>
          <p:nvPr>
            <p:ph type="ctrTitle"/>
          </p:nvPr>
        </p:nvSpPr>
        <p:spPr>
          <a:xfrm>
            <a:off x="685800" y="1300757"/>
            <a:ext cx="7772400" cy="1684199"/>
          </a:xfrm>
          <a:prstGeom prst="rect">
            <a:avLst/>
          </a:prstGeom>
        </p:spPr>
        <p:txBody>
          <a:bodyPr anchorCtr="0" anchor="b" bIns="91425" lIns="91425" rIns="91425" tIns="91425"/>
          <a:lstStyle>
            <a:lvl1pPr lvl="0">
              <a:spcBef>
                <a:spcPts val="0"/>
              </a:spcBef>
              <a:buClr>
                <a:schemeClr val="dk2"/>
              </a:buClr>
              <a:buSzPct val="100000"/>
              <a:defRPr sz="7200">
                <a:solidFill>
                  <a:schemeClr val="dk2"/>
                </a:solidFill>
              </a:defRPr>
            </a:lvl1pPr>
            <a:lvl2pPr lvl="1">
              <a:spcBef>
                <a:spcPts val="0"/>
              </a:spcBef>
              <a:buClr>
                <a:schemeClr val="dk2"/>
              </a:buClr>
              <a:buSzPct val="100000"/>
              <a:defRPr sz="7200">
                <a:solidFill>
                  <a:schemeClr val="dk2"/>
                </a:solidFill>
              </a:defRPr>
            </a:lvl2pPr>
            <a:lvl3pPr lvl="2">
              <a:spcBef>
                <a:spcPts val="0"/>
              </a:spcBef>
              <a:buClr>
                <a:schemeClr val="dk2"/>
              </a:buClr>
              <a:buSzPct val="100000"/>
              <a:defRPr sz="7200">
                <a:solidFill>
                  <a:schemeClr val="dk2"/>
                </a:solidFill>
              </a:defRPr>
            </a:lvl3pPr>
            <a:lvl4pPr lvl="3">
              <a:spcBef>
                <a:spcPts val="0"/>
              </a:spcBef>
              <a:buClr>
                <a:schemeClr val="dk2"/>
              </a:buClr>
              <a:buSzPct val="100000"/>
              <a:defRPr sz="7200">
                <a:solidFill>
                  <a:schemeClr val="dk2"/>
                </a:solidFill>
              </a:defRPr>
            </a:lvl4pPr>
            <a:lvl5pPr lvl="4">
              <a:spcBef>
                <a:spcPts val="0"/>
              </a:spcBef>
              <a:buClr>
                <a:schemeClr val="dk2"/>
              </a:buClr>
              <a:buSzPct val="100000"/>
              <a:defRPr sz="7200">
                <a:solidFill>
                  <a:schemeClr val="dk2"/>
                </a:solidFill>
              </a:defRPr>
            </a:lvl5pPr>
            <a:lvl6pPr lvl="5">
              <a:spcBef>
                <a:spcPts val="0"/>
              </a:spcBef>
              <a:buClr>
                <a:schemeClr val="dk2"/>
              </a:buClr>
              <a:buSzPct val="100000"/>
              <a:defRPr sz="7200">
                <a:solidFill>
                  <a:schemeClr val="dk2"/>
                </a:solidFill>
              </a:defRPr>
            </a:lvl6pPr>
            <a:lvl7pPr lvl="6">
              <a:spcBef>
                <a:spcPts val="0"/>
              </a:spcBef>
              <a:buClr>
                <a:schemeClr val="dk2"/>
              </a:buClr>
              <a:buSzPct val="100000"/>
              <a:defRPr sz="7200">
                <a:solidFill>
                  <a:schemeClr val="dk2"/>
                </a:solidFill>
              </a:defRPr>
            </a:lvl7pPr>
            <a:lvl8pPr lvl="7">
              <a:spcBef>
                <a:spcPts val="0"/>
              </a:spcBef>
              <a:buClr>
                <a:schemeClr val="dk2"/>
              </a:buClr>
              <a:buSzPct val="100000"/>
              <a:defRPr sz="7200">
                <a:solidFill>
                  <a:schemeClr val="dk2"/>
                </a:solidFill>
              </a:defRPr>
            </a:lvl8pPr>
            <a:lvl9pPr lvl="8">
              <a:spcBef>
                <a:spcPts val="0"/>
              </a:spcBef>
              <a:buClr>
                <a:schemeClr val="dk2"/>
              </a:buClr>
              <a:buSzPct val="100000"/>
              <a:defRPr sz="7200">
                <a:solidFill>
                  <a:schemeClr val="dk2"/>
                </a:solidFill>
              </a:defRPr>
            </a:lvl9pPr>
          </a:lstStyle>
          <a:p/>
        </p:txBody>
      </p:sp>
      <p:sp>
        <p:nvSpPr>
          <p:cNvPr id="12" name="Shape 12"/>
          <p:cNvSpPr txBox="1"/>
          <p:nvPr>
            <p:ph idx="1" type="subTitle"/>
          </p:nvPr>
        </p:nvSpPr>
        <p:spPr>
          <a:xfrm>
            <a:off x="685800" y="3093357"/>
            <a:ext cx="7772400" cy="712499"/>
          </a:xfrm>
          <a:prstGeom prst="rect">
            <a:avLst/>
          </a:prstGeom>
        </p:spPr>
        <p:txBody>
          <a:bodyPr anchorCtr="0" anchor="ctr" bIns="91425" lIns="91425" rIns="91425" tIns="91425"/>
          <a:lstStyle>
            <a:lvl1pPr lvl="0">
              <a:spcBef>
                <a:spcPts val="0"/>
              </a:spcBef>
              <a:buClr>
                <a:schemeClr val="lt2"/>
              </a:buClr>
              <a:buNone/>
              <a:defRPr b="1">
                <a:solidFill>
                  <a:schemeClr val="lt2"/>
                </a:solidFill>
              </a:defRPr>
            </a:lvl1pPr>
            <a:lvl2pPr lvl="1">
              <a:spcBef>
                <a:spcPts val="0"/>
              </a:spcBef>
              <a:buClr>
                <a:schemeClr val="lt2"/>
              </a:buClr>
              <a:buSzPct val="100000"/>
              <a:buNone/>
              <a:defRPr b="1" sz="3000">
                <a:solidFill>
                  <a:schemeClr val="lt2"/>
                </a:solidFill>
              </a:defRPr>
            </a:lvl2pPr>
            <a:lvl3pPr lvl="2">
              <a:spcBef>
                <a:spcPts val="0"/>
              </a:spcBef>
              <a:buClr>
                <a:schemeClr val="lt2"/>
              </a:buClr>
              <a:buSzPct val="100000"/>
              <a:buNone/>
              <a:defRPr b="1" sz="3000">
                <a:solidFill>
                  <a:schemeClr val="lt2"/>
                </a:solidFill>
              </a:defRPr>
            </a:lvl3pPr>
            <a:lvl4pPr lvl="3">
              <a:spcBef>
                <a:spcPts val="0"/>
              </a:spcBef>
              <a:buClr>
                <a:schemeClr val="lt2"/>
              </a:buClr>
              <a:buSzPct val="100000"/>
              <a:buNone/>
              <a:defRPr b="1" sz="3000">
                <a:solidFill>
                  <a:schemeClr val="lt2"/>
                </a:solidFill>
              </a:defRPr>
            </a:lvl4pPr>
            <a:lvl5pPr lvl="4">
              <a:spcBef>
                <a:spcPts val="0"/>
              </a:spcBef>
              <a:buClr>
                <a:schemeClr val="lt2"/>
              </a:buClr>
              <a:buSzPct val="100000"/>
              <a:buNone/>
              <a:defRPr b="1" sz="3000">
                <a:solidFill>
                  <a:schemeClr val="lt2"/>
                </a:solidFill>
              </a:defRPr>
            </a:lvl5pPr>
            <a:lvl6pPr lvl="5">
              <a:spcBef>
                <a:spcPts val="0"/>
              </a:spcBef>
              <a:buClr>
                <a:schemeClr val="lt2"/>
              </a:buClr>
              <a:buSzPct val="100000"/>
              <a:buNone/>
              <a:defRPr b="1" sz="3000">
                <a:solidFill>
                  <a:schemeClr val="lt2"/>
                </a:solidFill>
              </a:defRPr>
            </a:lvl6pPr>
            <a:lvl7pPr lvl="6">
              <a:spcBef>
                <a:spcPts val="0"/>
              </a:spcBef>
              <a:buClr>
                <a:schemeClr val="lt2"/>
              </a:buClr>
              <a:buSzPct val="100000"/>
              <a:buNone/>
              <a:defRPr b="1" sz="3000">
                <a:solidFill>
                  <a:schemeClr val="lt2"/>
                </a:solidFill>
              </a:defRPr>
            </a:lvl7pPr>
            <a:lvl8pPr lvl="7">
              <a:spcBef>
                <a:spcPts val="0"/>
              </a:spcBef>
              <a:buClr>
                <a:schemeClr val="lt2"/>
              </a:buClr>
              <a:buSzPct val="100000"/>
              <a:buNone/>
              <a:defRPr b="1" sz="3000">
                <a:solidFill>
                  <a:schemeClr val="lt2"/>
                </a:solidFill>
              </a:defRPr>
            </a:lvl8pPr>
            <a:lvl9pPr lvl="8">
              <a:spcBef>
                <a:spcPts val="0"/>
              </a:spcBef>
              <a:buClr>
                <a:schemeClr val="lt2"/>
              </a:buClr>
              <a:buSzPct val="100000"/>
              <a:buNone/>
              <a:defRPr b="1" sz="3000">
                <a:solidFill>
                  <a:schemeClr val="lt2"/>
                </a:solidFill>
              </a:defRPr>
            </a:lvl9pPr>
          </a:lstStyle>
          <a:p/>
        </p:txBody>
      </p:sp>
      <p:sp>
        <p:nvSpPr>
          <p:cNvPr id="13" name="Shape 13"/>
          <p:cNvSpPr txBox="1"/>
          <p:nvPr>
            <p:ph idx="12" type="sldNum"/>
          </p:nvPr>
        </p:nvSpPr>
        <p:spPr>
          <a:xfrm>
            <a:off x="8556791" y="474985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4" name="Shape 14"/>
        <p:cNvGrpSpPr/>
        <p:nvPr/>
      </p:nvGrpSpPr>
      <p:grpSpPr>
        <a:xfrm>
          <a:off x="0" y="0"/>
          <a:ext cx="0" cy="0"/>
          <a:chOff x="0" y="0"/>
          <a:chExt cx="0" cy="0"/>
        </a:xfrm>
      </p:grpSpPr>
      <p:sp>
        <p:nvSpPr>
          <p:cNvPr id="15" name="Shape 15"/>
          <p:cNvSpPr/>
          <p:nvPr/>
        </p:nvSpPr>
        <p:spPr>
          <a:xfrm>
            <a:off x="0" y="205977"/>
            <a:ext cx="8686800" cy="1165500"/>
          </a:xfrm>
          <a:prstGeom prst="rect">
            <a:avLst/>
          </a:prstGeom>
          <a:solidFill>
            <a:schemeClr val="dk2"/>
          </a:solidFill>
          <a:ln>
            <a:noFill/>
          </a:ln>
        </p:spPr>
        <p:txBody>
          <a:bodyPr anchorCtr="0" anchor="ctr" bIns="45700" lIns="91425" rIns="91425" tIns="45700">
            <a:noAutofit/>
          </a:bodyPr>
          <a:lstStyle/>
          <a:p>
            <a:pPr lvl="0">
              <a:spcBef>
                <a:spcPts val="0"/>
              </a:spcBef>
              <a:buNone/>
            </a:pPr>
            <a:r>
              <a:t/>
            </a:r>
            <a:endParaRPr/>
          </a:p>
        </p:txBody>
      </p:sp>
      <p:sp>
        <p:nvSpPr>
          <p:cNvPr id="16" name="Shape 16"/>
          <p:cNvSpPr txBox="1"/>
          <p:nvPr>
            <p:ph type="title"/>
          </p:nvPr>
        </p:nvSpPr>
        <p:spPr>
          <a:xfrm>
            <a:off x="457200" y="205977"/>
            <a:ext cx="8229600" cy="1141499"/>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7" name="Shape 17"/>
          <p:cNvSpPr txBox="1"/>
          <p:nvPr>
            <p:ph idx="1" type="body"/>
          </p:nvPr>
        </p:nvSpPr>
        <p:spPr>
          <a:xfrm>
            <a:off x="457200" y="1460499"/>
            <a:ext cx="8229600" cy="34652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2" type="sldNum"/>
          </p:nvPr>
        </p:nvSpPr>
        <p:spPr>
          <a:xfrm>
            <a:off x="8556791" y="474985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9" name="Shape 19"/>
        <p:cNvGrpSpPr/>
        <p:nvPr/>
      </p:nvGrpSpPr>
      <p:grpSpPr>
        <a:xfrm>
          <a:off x="0" y="0"/>
          <a:ext cx="0" cy="0"/>
          <a:chOff x="0" y="0"/>
          <a:chExt cx="0" cy="0"/>
        </a:xfrm>
      </p:grpSpPr>
      <p:sp>
        <p:nvSpPr>
          <p:cNvPr id="20" name="Shape 20"/>
          <p:cNvSpPr/>
          <p:nvPr/>
        </p:nvSpPr>
        <p:spPr>
          <a:xfrm>
            <a:off x="0" y="205977"/>
            <a:ext cx="8686800" cy="1165500"/>
          </a:xfrm>
          <a:prstGeom prst="rect">
            <a:avLst/>
          </a:prstGeom>
          <a:solidFill>
            <a:schemeClr val="dk2"/>
          </a:solidFill>
          <a:ln>
            <a:noFill/>
          </a:ln>
        </p:spPr>
        <p:txBody>
          <a:bodyPr anchorCtr="0" anchor="ctr" bIns="45700" lIns="91425" rIns="91425" tIns="45700">
            <a:noAutofit/>
          </a:bodyPr>
          <a:lstStyle/>
          <a:p>
            <a:pPr lvl="0">
              <a:spcBef>
                <a:spcPts val="0"/>
              </a:spcBef>
              <a:buNone/>
            </a:pPr>
            <a:r>
              <a:t/>
            </a:r>
            <a:endParaRPr/>
          </a:p>
        </p:txBody>
      </p:sp>
      <p:sp>
        <p:nvSpPr>
          <p:cNvPr id="21" name="Shape 21"/>
          <p:cNvSpPr txBox="1"/>
          <p:nvPr>
            <p:ph type="title"/>
          </p:nvPr>
        </p:nvSpPr>
        <p:spPr>
          <a:xfrm>
            <a:off x="457200" y="205977"/>
            <a:ext cx="8229600" cy="1141499"/>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457200" y="1460499"/>
            <a:ext cx="4030200" cy="34652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2" type="body"/>
          </p:nvPr>
        </p:nvSpPr>
        <p:spPr>
          <a:xfrm>
            <a:off x="4656667" y="1461908"/>
            <a:ext cx="4030200" cy="34652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4" name="Shape 24"/>
          <p:cNvSpPr txBox="1"/>
          <p:nvPr>
            <p:ph idx="12" type="sldNum"/>
          </p:nvPr>
        </p:nvSpPr>
        <p:spPr>
          <a:xfrm>
            <a:off x="8556791" y="474985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p:nvPr/>
        </p:nvSpPr>
        <p:spPr>
          <a:xfrm>
            <a:off x="0" y="205977"/>
            <a:ext cx="8686800" cy="1165500"/>
          </a:xfrm>
          <a:prstGeom prst="rect">
            <a:avLst/>
          </a:prstGeom>
          <a:solidFill>
            <a:schemeClr val="dk2"/>
          </a:solidFill>
          <a:ln>
            <a:noFill/>
          </a:ln>
        </p:spPr>
        <p:txBody>
          <a:bodyPr anchorCtr="0" anchor="ctr" bIns="45700" lIns="91425" rIns="91425" tIns="45700">
            <a:noAutofit/>
          </a:bodyPr>
          <a:lstStyle/>
          <a:p>
            <a:pPr lvl="0">
              <a:spcBef>
                <a:spcPts val="0"/>
              </a:spcBef>
              <a:buNone/>
            </a:pPr>
            <a:r>
              <a:t/>
            </a:r>
            <a:endParaRPr/>
          </a:p>
        </p:txBody>
      </p:sp>
      <p:sp>
        <p:nvSpPr>
          <p:cNvPr id="27" name="Shape 27"/>
          <p:cNvSpPr txBox="1"/>
          <p:nvPr>
            <p:ph type="title"/>
          </p:nvPr>
        </p:nvSpPr>
        <p:spPr>
          <a:xfrm>
            <a:off x="457200" y="205977"/>
            <a:ext cx="8229600" cy="1141499"/>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txBox="1"/>
          <p:nvPr>
            <p:ph idx="12" type="sldNum"/>
          </p:nvPr>
        </p:nvSpPr>
        <p:spPr>
          <a:xfrm>
            <a:off x="8556791" y="474985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9" name="Shape 29"/>
        <p:cNvGrpSpPr/>
        <p:nvPr/>
      </p:nvGrpSpPr>
      <p:grpSpPr>
        <a:xfrm>
          <a:off x="0" y="0"/>
          <a:ext cx="0" cy="0"/>
          <a:chOff x="0" y="0"/>
          <a:chExt cx="0" cy="0"/>
        </a:xfrm>
      </p:grpSpPr>
      <p:sp>
        <p:nvSpPr>
          <p:cNvPr id="30" name="Shape 30"/>
          <p:cNvSpPr/>
          <p:nvPr/>
        </p:nvSpPr>
        <p:spPr>
          <a:xfrm>
            <a:off x="0" y="4406309"/>
            <a:ext cx="8686800" cy="519599"/>
          </a:xfrm>
          <a:prstGeom prst="rect">
            <a:avLst/>
          </a:prstGeom>
          <a:solidFill>
            <a:schemeClr val="dk2"/>
          </a:solidFill>
          <a:ln>
            <a:noFill/>
          </a:ln>
        </p:spPr>
        <p:txBody>
          <a:bodyPr anchorCtr="0" anchor="ctr" bIns="45700" lIns="91425" rIns="91425" tIns="45700">
            <a:noAutofit/>
          </a:bodyPr>
          <a:lstStyle/>
          <a:p>
            <a:pPr lvl="0">
              <a:spcBef>
                <a:spcPts val="0"/>
              </a:spcBef>
              <a:buNone/>
            </a:pPr>
            <a:r>
              <a:t/>
            </a:r>
            <a:endParaRPr/>
          </a:p>
        </p:txBody>
      </p:sp>
      <p:sp>
        <p:nvSpPr>
          <p:cNvPr id="31" name="Shape 31"/>
          <p:cNvSpPr txBox="1"/>
          <p:nvPr>
            <p:ph idx="1" type="body"/>
          </p:nvPr>
        </p:nvSpPr>
        <p:spPr>
          <a:xfrm>
            <a:off x="457200" y="4406309"/>
            <a:ext cx="8229600" cy="519599"/>
          </a:xfrm>
          <a:prstGeom prst="rect">
            <a:avLst/>
          </a:prstGeom>
        </p:spPr>
        <p:txBody>
          <a:bodyPr anchorCtr="0" anchor="ctr" bIns="91425" lIns="91425" rIns="91425" tIns="91425"/>
          <a:lstStyle>
            <a:lvl1pPr lvl="0">
              <a:spcBef>
                <a:spcPts val="0"/>
              </a:spcBef>
              <a:buClr>
                <a:schemeClr val="lt1"/>
              </a:buClr>
              <a:buSzPct val="100000"/>
              <a:buNone/>
              <a:defRPr b="1" sz="2400">
                <a:solidFill>
                  <a:schemeClr val="lt1"/>
                </a:solidFill>
              </a:defRPr>
            </a:lvl1pPr>
          </a:lstStyle>
          <a:p/>
        </p:txBody>
      </p:sp>
      <p:sp>
        <p:nvSpPr>
          <p:cNvPr id="32" name="Shape 32"/>
          <p:cNvSpPr txBox="1"/>
          <p:nvPr>
            <p:ph idx="12" type="sldNum"/>
          </p:nvPr>
        </p:nvSpPr>
        <p:spPr>
          <a:xfrm>
            <a:off x="8556791" y="474985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1"/>
                </a:solidFil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3" name="Shape 33"/>
        <p:cNvGrpSpPr/>
        <p:nvPr/>
      </p:nvGrpSpPr>
      <p:grpSpPr>
        <a:xfrm>
          <a:off x="0" y="0"/>
          <a:ext cx="0" cy="0"/>
          <a:chOff x="0" y="0"/>
          <a:chExt cx="0" cy="0"/>
        </a:xfrm>
      </p:grpSpPr>
      <p:sp>
        <p:nvSpPr>
          <p:cNvPr id="34" name="Shape 34"/>
          <p:cNvSpPr txBox="1"/>
          <p:nvPr>
            <p:ph idx="12" type="sldNum"/>
          </p:nvPr>
        </p:nvSpPr>
        <p:spPr>
          <a:xfrm>
            <a:off x="8556791" y="4749850"/>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theme" Target="../theme/theme1.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05977"/>
            <a:ext cx="8229600" cy="1141499"/>
          </a:xfrm>
          <a:prstGeom prst="rect">
            <a:avLst/>
          </a:prstGeom>
          <a:noFill/>
          <a:ln>
            <a:noFill/>
          </a:ln>
        </p:spPr>
        <p:txBody>
          <a:bodyPr anchorCtr="0" anchor="b" bIns="91425" lIns="91425" rIns="91425" tIns="91425"/>
          <a:lstStyle>
            <a:lvl1pPr lvl="0">
              <a:spcBef>
                <a:spcPts val="0"/>
              </a:spcBef>
              <a:buClr>
                <a:schemeClr val="lt1"/>
              </a:buClr>
              <a:buSzPct val="100000"/>
              <a:buNone/>
              <a:defRPr b="1" sz="4800">
                <a:solidFill>
                  <a:schemeClr val="lt1"/>
                </a:solidFill>
              </a:defRPr>
            </a:lvl1pPr>
            <a:lvl2pPr lvl="1">
              <a:spcBef>
                <a:spcPts val="0"/>
              </a:spcBef>
              <a:buClr>
                <a:schemeClr val="lt1"/>
              </a:buClr>
              <a:buSzPct val="100000"/>
              <a:buNone/>
              <a:defRPr b="1" sz="4800">
                <a:solidFill>
                  <a:schemeClr val="lt1"/>
                </a:solidFill>
              </a:defRPr>
            </a:lvl2pPr>
            <a:lvl3pPr lvl="2">
              <a:spcBef>
                <a:spcPts val="0"/>
              </a:spcBef>
              <a:buClr>
                <a:schemeClr val="lt1"/>
              </a:buClr>
              <a:buSzPct val="100000"/>
              <a:buNone/>
              <a:defRPr b="1" sz="4800">
                <a:solidFill>
                  <a:schemeClr val="lt1"/>
                </a:solidFill>
              </a:defRPr>
            </a:lvl3pPr>
            <a:lvl4pPr lvl="3">
              <a:spcBef>
                <a:spcPts val="0"/>
              </a:spcBef>
              <a:buClr>
                <a:schemeClr val="lt1"/>
              </a:buClr>
              <a:buSzPct val="100000"/>
              <a:buNone/>
              <a:defRPr b="1" sz="4800">
                <a:solidFill>
                  <a:schemeClr val="lt1"/>
                </a:solidFill>
              </a:defRPr>
            </a:lvl4pPr>
            <a:lvl5pPr lvl="4">
              <a:spcBef>
                <a:spcPts val="0"/>
              </a:spcBef>
              <a:buClr>
                <a:schemeClr val="lt1"/>
              </a:buClr>
              <a:buSzPct val="100000"/>
              <a:buNone/>
              <a:defRPr b="1" sz="4800">
                <a:solidFill>
                  <a:schemeClr val="lt1"/>
                </a:solidFill>
              </a:defRPr>
            </a:lvl5pPr>
            <a:lvl6pPr lvl="5">
              <a:spcBef>
                <a:spcPts val="0"/>
              </a:spcBef>
              <a:buClr>
                <a:schemeClr val="lt1"/>
              </a:buClr>
              <a:buSzPct val="100000"/>
              <a:buNone/>
              <a:defRPr b="1" sz="4800">
                <a:solidFill>
                  <a:schemeClr val="lt1"/>
                </a:solidFill>
              </a:defRPr>
            </a:lvl6pPr>
            <a:lvl7pPr lvl="6">
              <a:spcBef>
                <a:spcPts val="0"/>
              </a:spcBef>
              <a:buClr>
                <a:schemeClr val="lt1"/>
              </a:buClr>
              <a:buSzPct val="100000"/>
              <a:buNone/>
              <a:defRPr b="1" sz="4800">
                <a:solidFill>
                  <a:schemeClr val="lt1"/>
                </a:solidFill>
              </a:defRPr>
            </a:lvl7pPr>
            <a:lvl8pPr lvl="7">
              <a:spcBef>
                <a:spcPts val="0"/>
              </a:spcBef>
              <a:buClr>
                <a:schemeClr val="lt1"/>
              </a:buClr>
              <a:buSzPct val="100000"/>
              <a:buNone/>
              <a:defRPr b="1" sz="4800">
                <a:solidFill>
                  <a:schemeClr val="lt1"/>
                </a:solidFill>
              </a:defRPr>
            </a:lvl8pPr>
            <a:lvl9pPr lvl="8">
              <a:spcBef>
                <a:spcPts val="0"/>
              </a:spcBef>
              <a:buClr>
                <a:schemeClr val="lt1"/>
              </a:buClr>
              <a:buSzPct val="100000"/>
              <a:buNone/>
              <a:defRPr b="1" sz="4800">
                <a:solidFill>
                  <a:schemeClr val="lt1"/>
                </a:solidFill>
              </a:defRPr>
            </a:lvl9pPr>
          </a:lstStyle>
          <a:p/>
        </p:txBody>
      </p:sp>
      <p:sp>
        <p:nvSpPr>
          <p:cNvPr id="7" name="Shape 7"/>
          <p:cNvSpPr txBox="1"/>
          <p:nvPr>
            <p:ph idx="1" type="body"/>
          </p:nvPr>
        </p:nvSpPr>
        <p:spPr>
          <a:xfrm>
            <a:off x="457200" y="1460499"/>
            <a:ext cx="8229600" cy="3465299"/>
          </a:xfrm>
          <a:prstGeom prst="rect">
            <a:avLst/>
          </a:prstGeom>
          <a:noFill/>
          <a:ln>
            <a:noFill/>
          </a:ln>
        </p:spPr>
        <p:txBody>
          <a:bodyPr anchorCtr="0" anchor="t" bIns="91425" lIns="91425" rIns="91425" tIns="91425"/>
          <a:lstStyle>
            <a:lvl1pPr lvl="0">
              <a:spcBef>
                <a:spcPts val="600"/>
              </a:spcBef>
              <a:buClr>
                <a:schemeClr val="dk2"/>
              </a:buClr>
              <a:buSzPct val="100000"/>
              <a:defRPr sz="3000">
                <a:solidFill>
                  <a:schemeClr val="dk2"/>
                </a:solidFill>
              </a:defRPr>
            </a:lvl1pPr>
            <a:lvl2pPr lvl="1">
              <a:spcBef>
                <a:spcPts val="480"/>
              </a:spcBef>
              <a:buClr>
                <a:schemeClr val="dk2"/>
              </a:buClr>
              <a:buSzPct val="100000"/>
              <a:defRPr sz="2400">
                <a:solidFill>
                  <a:schemeClr val="dk2"/>
                </a:solidFill>
              </a:defRPr>
            </a:lvl2pPr>
            <a:lvl3pPr lvl="2">
              <a:spcBef>
                <a:spcPts val="480"/>
              </a:spcBef>
              <a:buClr>
                <a:schemeClr val="dk2"/>
              </a:buClr>
              <a:buSzPct val="100000"/>
              <a:defRPr sz="2400">
                <a:solidFill>
                  <a:schemeClr val="dk2"/>
                </a:solidFill>
              </a:defRPr>
            </a:lvl3pPr>
            <a:lvl4pPr lvl="3">
              <a:spcBef>
                <a:spcPts val="360"/>
              </a:spcBef>
              <a:buClr>
                <a:schemeClr val="dk2"/>
              </a:buClr>
              <a:buSzPct val="100000"/>
              <a:defRPr sz="1800">
                <a:solidFill>
                  <a:schemeClr val="dk2"/>
                </a:solidFill>
              </a:defRPr>
            </a:lvl4pPr>
            <a:lvl5pPr lvl="4">
              <a:spcBef>
                <a:spcPts val="360"/>
              </a:spcBef>
              <a:buClr>
                <a:schemeClr val="dk2"/>
              </a:buClr>
              <a:buSzPct val="100000"/>
              <a:defRPr sz="1800">
                <a:solidFill>
                  <a:schemeClr val="dk2"/>
                </a:solidFill>
              </a:defRPr>
            </a:lvl5pPr>
            <a:lvl6pPr lvl="5">
              <a:spcBef>
                <a:spcPts val="360"/>
              </a:spcBef>
              <a:buClr>
                <a:schemeClr val="dk2"/>
              </a:buClr>
              <a:buSzPct val="100000"/>
              <a:defRPr sz="1800">
                <a:solidFill>
                  <a:schemeClr val="dk2"/>
                </a:solidFill>
              </a:defRPr>
            </a:lvl6pPr>
            <a:lvl7pPr lvl="6">
              <a:spcBef>
                <a:spcPts val="360"/>
              </a:spcBef>
              <a:buClr>
                <a:schemeClr val="dk2"/>
              </a:buClr>
              <a:buSzPct val="100000"/>
              <a:defRPr sz="1800">
                <a:solidFill>
                  <a:schemeClr val="dk2"/>
                </a:solidFill>
              </a:defRPr>
            </a:lvl7pPr>
            <a:lvl8pPr lvl="7">
              <a:spcBef>
                <a:spcPts val="360"/>
              </a:spcBef>
              <a:buClr>
                <a:schemeClr val="dk2"/>
              </a:buClr>
              <a:buSzPct val="100000"/>
              <a:defRPr sz="1800">
                <a:solidFill>
                  <a:schemeClr val="dk2"/>
                </a:solidFill>
              </a:defRPr>
            </a:lvl8pPr>
            <a:lvl9pPr lvl="8">
              <a:spcBef>
                <a:spcPts val="360"/>
              </a:spcBef>
              <a:buClr>
                <a:schemeClr val="dk2"/>
              </a:buClr>
              <a:buSzPct val="100000"/>
              <a:defRPr sz="1800">
                <a:solidFill>
                  <a:schemeClr val="dk2"/>
                </a:solidFill>
              </a:defRPr>
            </a:lvl9pPr>
          </a:lstStyle>
          <a:p/>
        </p:txBody>
      </p:sp>
      <p:sp>
        <p:nvSpPr>
          <p:cNvPr id="8" name="Shape 8"/>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3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timedotcom.files.wordpress.com/2015/04/da-14-1829a1.pdf" TargetMode="External"/><Relationship Id="rId4" Type="http://schemas.openxmlformats.org/officeDocument/2006/relationships/hyperlink" Target="https://timedotcom.files.wordpress.com/2015/04/da-14-1829a1.pdf" TargetMode="External"/><Relationship Id="rId5" Type="http://schemas.openxmlformats.org/officeDocument/2006/relationships/hyperlink" Target="https://timedotcom.files.wordpress.com/2015/04/da-14-1829a1.pd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www.amazon.com/Mohu-Leaf-Amplified-Indoor-Antenna/dp/B00HSMK59E" TargetMode="External"/><Relationship Id="rId4" Type="http://schemas.openxmlformats.org/officeDocument/2006/relationships/hyperlink" Target="http://www.antennaweb.org/Address.aspx " TargetMode="External"/><Relationship Id="rId5" Type="http://schemas.openxmlformats.org/officeDocument/2006/relationships/hyperlink" Target="http://transition.fcc.gov/mb/engineering/dtvmaps/" TargetMode="External"/><Relationship Id="rId6" Type="http://schemas.openxmlformats.org/officeDocument/2006/relationships/image" Target="../media/image07.jpg"/><Relationship Id="rId7"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0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en.wikipedia.org/wiki/Hulu#Networks_and_channels" TargetMode="External"/><Relationship Id="rId4" Type="http://schemas.openxmlformats.org/officeDocument/2006/relationships/hyperlink" Target="https://en.wikipedia.org/wiki/Hulu#Networks_and_channels" TargetMode="External"/><Relationship Id="rId5" Type="http://schemas.openxmlformats.org/officeDocument/2006/relationships/image" Target="../media/image0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www.sling.com/package" TargetMode="Externa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09.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6.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06.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hyperlink" Target="http://goo.gl/qJnvAU"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goo.gl/RSlA3z"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broadbandmap.gov"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0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0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00.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1.jpg"/><Relationship Id="rId4" Type="http://schemas.openxmlformats.org/officeDocument/2006/relationships/image" Target="../media/image15.jpg"/><Relationship Id="rId10" Type="http://schemas.openxmlformats.org/officeDocument/2006/relationships/image" Target="../media/image06.jpg"/><Relationship Id="rId9" Type="http://schemas.openxmlformats.org/officeDocument/2006/relationships/image" Target="../media/image16.jpg"/><Relationship Id="rId5" Type="http://schemas.openxmlformats.org/officeDocument/2006/relationships/image" Target="../media/image02.png"/><Relationship Id="rId6" Type="http://schemas.openxmlformats.org/officeDocument/2006/relationships/image" Target="../media/image05.jpg"/><Relationship Id="rId7" Type="http://schemas.openxmlformats.org/officeDocument/2006/relationships/image" Target="../media/image13.png"/><Relationship Id="rId8" Type="http://schemas.openxmlformats.org/officeDocument/2006/relationships/image" Target="../media/image04.jpg"/></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 name="Shape 38"/>
        <p:cNvGrpSpPr/>
        <p:nvPr/>
      </p:nvGrpSpPr>
      <p:grpSpPr>
        <a:xfrm>
          <a:off x="0" y="0"/>
          <a:ext cx="0" cy="0"/>
          <a:chOff x="0" y="0"/>
          <a:chExt cx="0" cy="0"/>
        </a:xfrm>
      </p:grpSpPr>
      <p:sp>
        <p:nvSpPr>
          <p:cNvPr id="39" name="Shape 39"/>
          <p:cNvSpPr txBox="1"/>
          <p:nvPr>
            <p:ph type="ctrTitle"/>
          </p:nvPr>
        </p:nvSpPr>
        <p:spPr>
          <a:xfrm>
            <a:off x="685800" y="1300757"/>
            <a:ext cx="7772400" cy="1684199"/>
          </a:xfrm>
          <a:prstGeom prst="rect">
            <a:avLst/>
          </a:prstGeom>
        </p:spPr>
        <p:txBody>
          <a:bodyPr anchorCtr="0" anchor="b" bIns="91425" lIns="91425" rIns="91425" tIns="91425">
            <a:noAutofit/>
          </a:bodyPr>
          <a:lstStyle/>
          <a:p>
            <a:pPr lvl="0">
              <a:spcBef>
                <a:spcPts val="0"/>
              </a:spcBef>
              <a:buNone/>
            </a:pPr>
            <a:r>
              <a:rPr lang="en"/>
              <a:t>Cut the Cable</a:t>
            </a:r>
          </a:p>
        </p:txBody>
      </p:sp>
      <p:sp>
        <p:nvSpPr>
          <p:cNvPr id="40" name="Shape 40"/>
          <p:cNvSpPr txBox="1"/>
          <p:nvPr>
            <p:ph idx="1" type="subTitle"/>
          </p:nvPr>
        </p:nvSpPr>
        <p:spPr>
          <a:xfrm>
            <a:off x="685800" y="3093357"/>
            <a:ext cx="7772400" cy="712499"/>
          </a:xfrm>
          <a:prstGeom prst="rect">
            <a:avLst/>
          </a:prstGeom>
        </p:spPr>
        <p:txBody>
          <a:bodyPr anchorCtr="0" anchor="ctr" bIns="91425" lIns="91425" rIns="91425" tIns="91425">
            <a:noAutofit/>
          </a:bodyPr>
          <a:lstStyle/>
          <a:p>
            <a:pPr lvl="0">
              <a:spcBef>
                <a:spcPts val="0"/>
              </a:spcBef>
              <a:buNone/>
            </a:pPr>
            <a:r>
              <a:rPr lang="en"/>
              <a:t>Vernon Area Public Library District</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 name="Shape 44"/>
        <p:cNvGrpSpPr/>
        <p:nvPr/>
      </p:nvGrpSpPr>
      <p:grpSpPr>
        <a:xfrm>
          <a:off x="0" y="0"/>
          <a:ext cx="0" cy="0"/>
          <a:chOff x="0" y="0"/>
          <a:chExt cx="0" cy="0"/>
        </a:xfrm>
      </p:grpSpPr>
      <p:sp>
        <p:nvSpPr>
          <p:cNvPr id="45" name="Shape 45"/>
          <p:cNvSpPr txBox="1"/>
          <p:nvPr>
            <p:ph type="title"/>
          </p:nvPr>
        </p:nvSpPr>
        <p:spPr>
          <a:xfrm>
            <a:off x="457200" y="205977"/>
            <a:ext cx="8229600" cy="1141499"/>
          </a:xfrm>
          <a:prstGeom prst="rect">
            <a:avLst/>
          </a:prstGeom>
        </p:spPr>
        <p:txBody>
          <a:bodyPr anchorCtr="0" anchor="b" bIns="91425" lIns="91425" rIns="91425" tIns="91425">
            <a:noAutofit/>
          </a:bodyPr>
          <a:lstStyle/>
          <a:p>
            <a:pPr lvl="0">
              <a:spcBef>
                <a:spcPts val="0"/>
              </a:spcBef>
              <a:buNone/>
            </a:pPr>
            <a:r>
              <a:rPr lang="en"/>
              <a:t>Introduction </a:t>
            </a:r>
          </a:p>
        </p:txBody>
      </p:sp>
      <p:sp>
        <p:nvSpPr>
          <p:cNvPr id="46" name="Shape 46"/>
          <p:cNvSpPr txBox="1"/>
          <p:nvPr>
            <p:ph idx="1" type="body"/>
          </p:nvPr>
        </p:nvSpPr>
        <p:spPr>
          <a:xfrm>
            <a:off x="457200" y="1460499"/>
            <a:ext cx="8229600" cy="3465299"/>
          </a:xfrm>
          <a:prstGeom prst="rect">
            <a:avLst/>
          </a:prstGeom>
        </p:spPr>
        <p:txBody>
          <a:bodyPr anchorCtr="0" anchor="t" bIns="91425" lIns="91425" rIns="91425" tIns="91425">
            <a:noAutofit/>
          </a:bodyPr>
          <a:lstStyle/>
          <a:p>
            <a:pPr indent="-381000" lvl="0" marL="457200" rtl="0">
              <a:spcBef>
                <a:spcPts val="0"/>
              </a:spcBef>
              <a:buSzPct val="100000"/>
            </a:pPr>
            <a:r>
              <a:rPr lang="en" sz="2400" u="sng">
                <a:solidFill>
                  <a:schemeClr val="hlink"/>
                </a:solidFill>
                <a:hlinkClick r:id="rId3"/>
              </a:rPr>
              <a:t>According to the FCC the average cost for </a:t>
            </a:r>
            <a:r>
              <a:rPr b="1" lang="en" sz="2400" u="sng">
                <a:solidFill>
                  <a:schemeClr val="hlink"/>
                </a:solidFill>
                <a:hlinkClick r:id="rId4"/>
              </a:rPr>
              <a:t>basic cable</a:t>
            </a:r>
            <a:r>
              <a:rPr lang="en" sz="2400" u="sng">
                <a:solidFill>
                  <a:schemeClr val="hlink"/>
                </a:solidFill>
                <a:hlinkClick r:id="rId5"/>
              </a:rPr>
              <a:t> was $66.61/month in 2014 </a:t>
            </a:r>
          </a:p>
          <a:p>
            <a:pPr lvl="0" rtl="0">
              <a:spcBef>
                <a:spcPts val="0"/>
              </a:spcBef>
              <a:buNone/>
            </a:pPr>
            <a:r>
              <a:t/>
            </a:r>
            <a:endParaRPr sz="2400"/>
          </a:p>
          <a:p>
            <a:pPr indent="-381000" lvl="0" marL="457200" rtl="0">
              <a:spcBef>
                <a:spcPts val="0"/>
              </a:spcBef>
              <a:buSzPct val="100000"/>
            </a:pPr>
            <a:r>
              <a:rPr lang="en" sz="2400"/>
              <a:t>You pay for a lot of content that you do not watch</a:t>
            </a:r>
          </a:p>
          <a:p>
            <a:pPr lvl="0" rtl="0">
              <a:spcBef>
                <a:spcPts val="0"/>
              </a:spcBef>
              <a:buNone/>
            </a:pPr>
            <a:r>
              <a:t/>
            </a:r>
            <a:endParaRPr sz="2400"/>
          </a:p>
          <a:p>
            <a:pPr lvl="0" rtl="0">
              <a:spcBef>
                <a:spcPts val="0"/>
              </a:spcBef>
              <a:buClr>
                <a:schemeClr val="dk1"/>
              </a:buClr>
              <a:buSzPct val="45833"/>
              <a:buFont typeface="Arial"/>
              <a:buNone/>
            </a:pPr>
            <a:r>
              <a:rPr i="1" lang="en" sz="2400"/>
              <a:t>Cutting the cable means you “pick your poison” rather than accepting whatever your cable company decides you want to watch.</a:t>
            </a:r>
            <a:r>
              <a:rPr lang="en" sz="2400"/>
              <a:t> </a:t>
            </a:r>
          </a:p>
          <a:p>
            <a:pPr lvl="0" rtl="0">
              <a:spcBef>
                <a:spcPts val="0"/>
              </a:spcBef>
              <a:buClr>
                <a:schemeClr val="dk1"/>
              </a:buClr>
              <a:buSzPct val="45833"/>
              <a:buFont typeface="Arial"/>
              <a:buNone/>
            </a:pPr>
            <a:r>
              <a:t/>
            </a:r>
            <a:endParaRPr sz="2400"/>
          </a:p>
          <a:p>
            <a:pPr lvl="0">
              <a:spcBef>
                <a:spcPts val="0"/>
              </a:spcBef>
              <a:buNone/>
            </a:pPr>
            <a:r>
              <a:t/>
            </a:r>
            <a:endParaRPr sz="2400"/>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x="0" y="0"/>
          <a:ext cx="0" cy="0"/>
          <a:chOff x="0" y="0"/>
          <a:chExt cx="0" cy="0"/>
        </a:xfrm>
      </p:grpSpPr>
      <p:sp>
        <p:nvSpPr>
          <p:cNvPr id="109" name="Shape 109"/>
          <p:cNvSpPr txBox="1"/>
          <p:nvPr>
            <p:ph type="title"/>
          </p:nvPr>
        </p:nvSpPr>
        <p:spPr>
          <a:xfrm>
            <a:off x="457200" y="205977"/>
            <a:ext cx="8229600" cy="1141499"/>
          </a:xfrm>
          <a:prstGeom prst="rect">
            <a:avLst/>
          </a:prstGeom>
        </p:spPr>
        <p:txBody>
          <a:bodyPr anchorCtr="0" anchor="b" bIns="91425" lIns="91425" rIns="91425" tIns="91425">
            <a:noAutofit/>
          </a:bodyPr>
          <a:lstStyle/>
          <a:p>
            <a:pPr lvl="0">
              <a:spcBef>
                <a:spcPts val="0"/>
              </a:spcBef>
              <a:buNone/>
            </a:pPr>
            <a:r>
              <a:rPr lang="en"/>
              <a:t>HD Antenna</a:t>
            </a:r>
          </a:p>
        </p:txBody>
      </p:sp>
      <p:sp>
        <p:nvSpPr>
          <p:cNvPr id="110" name="Shape 110"/>
          <p:cNvSpPr txBox="1"/>
          <p:nvPr>
            <p:ph idx="1" type="body"/>
          </p:nvPr>
        </p:nvSpPr>
        <p:spPr>
          <a:xfrm>
            <a:off x="271257" y="1527219"/>
            <a:ext cx="4030200" cy="3465299"/>
          </a:xfrm>
          <a:prstGeom prst="rect">
            <a:avLst/>
          </a:prstGeom>
        </p:spPr>
        <p:txBody>
          <a:bodyPr anchorCtr="0" anchor="t" bIns="91425" lIns="91425" rIns="91425" tIns="91425">
            <a:noAutofit/>
          </a:bodyPr>
          <a:lstStyle/>
          <a:p>
            <a:pPr indent="-342900" lvl="0" marL="457200" rtl="0">
              <a:lnSpc>
                <a:spcPct val="115000"/>
              </a:lnSpc>
              <a:spcBef>
                <a:spcPts val="0"/>
              </a:spcBef>
              <a:buClr>
                <a:schemeClr val="dk1"/>
              </a:buClr>
              <a:buSzPct val="100000"/>
              <a:buChar char="●"/>
            </a:pPr>
            <a:r>
              <a:rPr lang="en" sz="1800">
                <a:solidFill>
                  <a:schemeClr val="dk1"/>
                </a:solidFill>
              </a:rPr>
              <a:t>Price: $15 - $80 </a:t>
            </a:r>
          </a:p>
          <a:p>
            <a:pPr indent="-342900" lvl="0" marL="457200" rtl="0">
              <a:lnSpc>
                <a:spcPct val="115000"/>
              </a:lnSpc>
              <a:spcBef>
                <a:spcPts val="0"/>
              </a:spcBef>
              <a:buClr>
                <a:schemeClr val="dk1"/>
              </a:buClr>
              <a:buSzPct val="100000"/>
              <a:buChar char="●"/>
            </a:pPr>
            <a:r>
              <a:rPr lang="en" sz="1800" u="sng">
                <a:solidFill>
                  <a:schemeClr val="hlink"/>
                </a:solidFill>
                <a:hlinkClick r:id="rId3"/>
              </a:rPr>
              <a:t>A good HD antenna</a:t>
            </a:r>
            <a:r>
              <a:rPr lang="en" sz="1800">
                <a:solidFill>
                  <a:schemeClr val="dk1"/>
                </a:solidFill>
              </a:rPr>
              <a:t> offers all four major networks (FOX, ABC, NBC, and CBS) along with 10-15 other selections (PBS, CW, etc) in full HD, for free</a:t>
            </a:r>
          </a:p>
          <a:p>
            <a:pPr indent="-342900" lvl="0" marL="457200" rtl="0">
              <a:lnSpc>
                <a:spcPct val="115000"/>
              </a:lnSpc>
              <a:spcBef>
                <a:spcPts val="0"/>
              </a:spcBef>
              <a:buClr>
                <a:schemeClr val="dk1"/>
              </a:buClr>
              <a:buSzPct val="100000"/>
              <a:buChar char="●"/>
            </a:pPr>
            <a:r>
              <a:rPr lang="en" sz="1800" u="sng">
                <a:solidFill>
                  <a:schemeClr val="hlink"/>
                </a:solidFill>
                <a:hlinkClick r:id="rId4"/>
              </a:rPr>
              <a:t>Antenna analysis tool</a:t>
            </a:r>
            <a:r>
              <a:rPr lang="en" sz="1800">
                <a:solidFill>
                  <a:schemeClr val="dk1"/>
                </a:solidFill>
              </a:rPr>
              <a:t>  </a:t>
            </a:r>
          </a:p>
          <a:p>
            <a:pPr indent="-342900" lvl="0" marL="457200">
              <a:lnSpc>
                <a:spcPct val="115000"/>
              </a:lnSpc>
              <a:spcBef>
                <a:spcPts val="0"/>
              </a:spcBef>
              <a:buClr>
                <a:schemeClr val="dk1"/>
              </a:buClr>
              <a:buSzPct val="100000"/>
              <a:buChar char="●"/>
            </a:pPr>
            <a:r>
              <a:rPr lang="en" sz="1800" u="sng">
                <a:solidFill>
                  <a:schemeClr val="hlink"/>
                </a:solidFill>
                <a:hlinkClick r:id="rId5"/>
              </a:rPr>
              <a:t>FCC Reception Map</a:t>
            </a:r>
            <a:r>
              <a:rPr lang="en" sz="1800">
                <a:solidFill>
                  <a:schemeClr val="dk1"/>
                </a:solidFill>
              </a:rPr>
              <a:t> </a:t>
            </a:r>
          </a:p>
        </p:txBody>
      </p:sp>
      <p:pic>
        <p:nvPicPr>
          <p:cNvPr id="111" name="Shape 111"/>
          <p:cNvPicPr preferRelativeResize="0"/>
          <p:nvPr/>
        </p:nvPicPr>
        <p:blipFill>
          <a:blip r:embed="rId6">
            <a:alphaModFix/>
          </a:blip>
          <a:stretch>
            <a:fillRect/>
          </a:stretch>
        </p:blipFill>
        <p:spPr>
          <a:xfrm>
            <a:off x="6198350" y="1460500"/>
            <a:ext cx="2488499" cy="2488499"/>
          </a:xfrm>
          <a:prstGeom prst="rect">
            <a:avLst/>
          </a:prstGeom>
          <a:noFill/>
          <a:ln>
            <a:noFill/>
          </a:ln>
        </p:spPr>
      </p:pic>
      <p:pic>
        <p:nvPicPr>
          <p:cNvPr id="112" name="Shape 112"/>
          <p:cNvPicPr preferRelativeResize="0"/>
          <p:nvPr/>
        </p:nvPicPr>
        <p:blipFill>
          <a:blip r:embed="rId7">
            <a:alphaModFix/>
          </a:blip>
          <a:stretch>
            <a:fillRect/>
          </a:stretch>
        </p:blipFill>
        <p:spPr>
          <a:xfrm>
            <a:off x="4799748" y="2778375"/>
            <a:ext cx="2043125" cy="2047100"/>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x="0" y="0"/>
          <a:ext cx="0" cy="0"/>
          <a:chOff x="0" y="0"/>
          <a:chExt cx="0" cy="0"/>
        </a:xfrm>
      </p:grpSpPr>
      <p:sp>
        <p:nvSpPr>
          <p:cNvPr id="117" name="Shape 117"/>
          <p:cNvSpPr txBox="1"/>
          <p:nvPr>
            <p:ph type="title"/>
          </p:nvPr>
        </p:nvSpPr>
        <p:spPr>
          <a:xfrm>
            <a:off x="457200" y="205977"/>
            <a:ext cx="8229600" cy="1141499"/>
          </a:xfrm>
          <a:prstGeom prst="rect">
            <a:avLst/>
          </a:prstGeom>
        </p:spPr>
        <p:txBody>
          <a:bodyPr anchorCtr="0" anchor="b" bIns="91425" lIns="91425" rIns="91425" tIns="91425">
            <a:noAutofit/>
          </a:bodyPr>
          <a:lstStyle/>
          <a:p>
            <a:pPr lvl="0" rtl="0">
              <a:spcBef>
                <a:spcPts val="0"/>
              </a:spcBef>
              <a:buNone/>
            </a:pPr>
            <a:r>
              <a:rPr lang="en" sz="3600"/>
              <a:t>Amazon Prime (Instant Video)</a:t>
            </a:r>
          </a:p>
        </p:txBody>
      </p:sp>
      <p:sp>
        <p:nvSpPr>
          <p:cNvPr id="118" name="Shape 118"/>
          <p:cNvSpPr txBox="1"/>
          <p:nvPr>
            <p:ph idx="1" type="body"/>
          </p:nvPr>
        </p:nvSpPr>
        <p:spPr>
          <a:xfrm>
            <a:off x="318975" y="1460500"/>
            <a:ext cx="4168500" cy="3465299"/>
          </a:xfrm>
          <a:prstGeom prst="rect">
            <a:avLst/>
          </a:prstGeom>
        </p:spPr>
        <p:txBody>
          <a:bodyPr anchorCtr="0" anchor="t" bIns="91425" lIns="91425" rIns="91425" tIns="91425">
            <a:noAutofit/>
          </a:bodyPr>
          <a:lstStyle/>
          <a:p>
            <a:pPr indent="-342900" lvl="0" marL="457200" rtl="0">
              <a:lnSpc>
                <a:spcPct val="115000"/>
              </a:lnSpc>
              <a:spcBef>
                <a:spcPts val="0"/>
              </a:spcBef>
              <a:buClr>
                <a:schemeClr val="dk1"/>
              </a:buClr>
              <a:buSzPct val="100000"/>
              <a:buChar char="●"/>
            </a:pPr>
            <a:r>
              <a:rPr lang="en" sz="1800">
                <a:solidFill>
                  <a:schemeClr val="dk1"/>
                </a:solidFill>
              </a:rPr>
              <a:t>Price: $99/year or $8.25/month</a:t>
            </a:r>
          </a:p>
          <a:p>
            <a:pPr indent="-342900" lvl="0" marL="457200" rtl="0">
              <a:lnSpc>
                <a:spcPct val="115000"/>
              </a:lnSpc>
              <a:spcBef>
                <a:spcPts val="0"/>
              </a:spcBef>
              <a:buClr>
                <a:schemeClr val="dk1"/>
              </a:buClr>
              <a:buSzPct val="100000"/>
              <a:buChar char="●"/>
            </a:pPr>
            <a:r>
              <a:rPr lang="en" sz="1800">
                <a:solidFill>
                  <a:schemeClr val="dk1"/>
                </a:solidFill>
              </a:rPr>
              <a:t>Exclusive rights to a host of classic HBO series</a:t>
            </a:r>
          </a:p>
          <a:p>
            <a:pPr indent="-342900" lvl="0" marL="457200" rtl="0">
              <a:lnSpc>
                <a:spcPct val="115000"/>
              </a:lnSpc>
              <a:spcBef>
                <a:spcPts val="0"/>
              </a:spcBef>
              <a:buClr>
                <a:schemeClr val="dk1"/>
              </a:buClr>
              <a:buSzPct val="100000"/>
              <a:buChar char="●"/>
            </a:pPr>
            <a:r>
              <a:rPr lang="en" sz="1800">
                <a:solidFill>
                  <a:schemeClr val="dk1"/>
                </a:solidFill>
              </a:rPr>
              <a:t>Original series </a:t>
            </a:r>
          </a:p>
          <a:p>
            <a:pPr indent="-342900" lvl="0" marL="457200" rtl="0">
              <a:lnSpc>
                <a:spcPct val="115000"/>
              </a:lnSpc>
              <a:spcBef>
                <a:spcPts val="0"/>
              </a:spcBef>
              <a:buClr>
                <a:schemeClr val="dk1"/>
              </a:buClr>
              <a:buSzPct val="100000"/>
              <a:buChar char="●"/>
            </a:pPr>
            <a:r>
              <a:rPr lang="en" sz="1800">
                <a:solidFill>
                  <a:schemeClr val="dk1"/>
                </a:solidFill>
              </a:rPr>
              <a:t>Extensive catalog of young children’s programming</a:t>
            </a:r>
          </a:p>
          <a:p>
            <a:pPr indent="-342900" lvl="0" marL="457200" rtl="0">
              <a:lnSpc>
                <a:spcPct val="115000"/>
              </a:lnSpc>
              <a:spcBef>
                <a:spcPts val="0"/>
              </a:spcBef>
              <a:buClr>
                <a:schemeClr val="dk1"/>
              </a:buClr>
              <a:buSzPct val="100000"/>
              <a:buChar char="●"/>
            </a:pPr>
            <a:r>
              <a:rPr lang="en" sz="1800">
                <a:solidFill>
                  <a:schemeClr val="dk1"/>
                </a:solidFill>
              </a:rPr>
              <a:t>Video on demand content</a:t>
            </a:r>
          </a:p>
          <a:p>
            <a:pPr indent="-342900" lvl="1" marL="914400" rtl="0">
              <a:lnSpc>
                <a:spcPct val="115000"/>
              </a:lnSpc>
              <a:spcBef>
                <a:spcPts val="0"/>
              </a:spcBef>
              <a:buClr>
                <a:schemeClr val="dk1"/>
              </a:buClr>
              <a:buSzPct val="100000"/>
              <a:buChar char="○"/>
            </a:pPr>
            <a:r>
              <a:rPr lang="en" sz="1800">
                <a:solidFill>
                  <a:schemeClr val="dk1"/>
                </a:solidFill>
              </a:rPr>
              <a:t>Rent or buy newer movies and TV shows</a:t>
            </a:r>
          </a:p>
          <a:p>
            <a:pPr indent="-342900" lvl="0" marL="457200" rtl="0">
              <a:lnSpc>
                <a:spcPct val="115000"/>
              </a:lnSpc>
              <a:spcBef>
                <a:spcPts val="0"/>
              </a:spcBef>
              <a:buClr>
                <a:schemeClr val="dk1"/>
              </a:buClr>
              <a:buSzPct val="100000"/>
              <a:buChar char="●"/>
            </a:pPr>
            <a:r>
              <a:rPr lang="en" sz="1800">
                <a:solidFill>
                  <a:schemeClr val="dk1"/>
                </a:solidFill>
              </a:rPr>
              <a:t>Free 2-day shipping from Amazon</a:t>
            </a:r>
          </a:p>
        </p:txBody>
      </p:sp>
      <p:pic>
        <p:nvPicPr>
          <p:cNvPr id="119" name="Shape 119"/>
          <p:cNvPicPr preferRelativeResize="0"/>
          <p:nvPr/>
        </p:nvPicPr>
        <p:blipFill>
          <a:blip r:embed="rId3">
            <a:alphaModFix/>
          </a:blip>
          <a:stretch>
            <a:fillRect/>
          </a:stretch>
        </p:blipFill>
        <p:spPr>
          <a:xfrm>
            <a:off x="4656675" y="1461900"/>
            <a:ext cx="4030200" cy="3029620"/>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x="0" y="0"/>
          <a:ext cx="0" cy="0"/>
          <a:chOff x="0" y="0"/>
          <a:chExt cx="0" cy="0"/>
        </a:xfrm>
      </p:grpSpPr>
      <p:sp>
        <p:nvSpPr>
          <p:cNvPr id="124" name="Shape 124"/>
          <p:cNvSpPr txBox="1"/>
          <p:nvPr>
            <p:ph type="title"/>
          </p:nvPr>
        </p:nvSpPr>
        <p:spPr>
          <a:xfrm>
            <a:off x="457200" y="205977"/>
            <a:ext cx="8229600" cy="1141499"/>
          </a:xfrm>
          <a:prstGeom prst="rect">
            <a:avLst/>
          </a:prstGeom>
        </p:spPr>
        <p:txBody>
          <a:bodyPr anchorCtr="0" anchor="b" bIns="91425" lIns="91425" rIns="91425" tIns="91425">
            <a:noAutofit/>
          </a:bodyPr>
          <a:lstStyle/>
          <a:p>
            <a:pPr lvl="0" rtl="0">
              <a:spcBef>
                <a:spcPts val="0"/>
              </a:spcBef>
              <a:buNone/>
            </a:pPr>
            <a:r>
              <a:rPr lang="en" sz="3600"/>
              <a:t>Netflix</a:t>
            </a:r>
          </a:p>
        </p:txBody>
      </p:sp>
      <p:sp>
        <p:nvSpPr>
          <p:cNvPr id="125" name="Shape 125"/>
          <p:cNvSpPr txBox="1"/>
          <p:nvPr>
            <p:ph idx="1" type="body"/>
          </p:nvPr>
        </p:nvSpPr>
        <p:spPr>
          <a:xfrm>
            <a:off x="318975" y="1460500"/>
            <a:ext cx="4168500" cy="3465299"/>
          </a:xfrm>
          <a:prstGeom prst="rect">
            <a:avLst/>
          </a:prstGeom>
        </p:spPr>
        <p:txBody>
          <a:bodyPr anchorCtr="0" anchor="t" bIns="91425" lIns="91425" rIns="91425" tIns="91425">
            <a:noAutofit/>
          </a:bodyPr>
          <a:lstStyle/>
          <a:p>
            <a:pPr indent="-381000" lvl="0" marL="457200" rtl="0">
              <a:lnSpc>
                <a:spcPct val="115000"/>
              </a:lnSpc>
              <a:spcBef>
                <a:spcPts val="0"/>
              </a:spcBef>
              <a:buClr>
                <a:schemeClr val="dk1"/>
              </a:buClr>
              <a:buSzPct val="100000"/>
              <a:buChar char="●"/>
            </a:pPr>
            <a:r>
              <a:rPr lang="en" sz="2400">
                <a:solidFill>
                  <a:schemeClr val="dk1"/>
                </a:solidFill>
              </a:rPr>
              <a:t>Price: $8.99/month</a:t>
            </a:r>
          </a:p>
          <a:p>
            <a:pPr indent="-381000" lvl="0" marL="457200" rtl="0">
              <a:lnSpc>
                <a:spcPct val="115000"/>
              </a:lnSpc>
              <a:spcBef>
                <a:spcPts val="0"/>
              </a:spcBef>
              <a:buClr>
                <a:schemeClr val="dk1"/>
              </a:buClr>
              <a:buSzPct val="100000"/>
              <a:buChar char="●"/>
            </a:pPr>
            <a:r>
              <a:rPr lang="en" sz="2400">
                <a:solidFill>
                  <a:schemeClr val="dk1"/>
                </a:solidFill>
              </a:rPr>
              <a:t>Full TV series (past seasons only)</a:t>
            </a:r>
          </a:p>
          <a:p>
            <a:pPr indent="-381000" lvl="0" marL="457200" rtl="0">
              <a:lnSpc>
                <a:spcPct val="115000"/>
              </a:lnSpc>
              <a:spcBef>
                <a:spcPts val="0"/>
              </a:spcBef>
              <a:buClr>
                <a:schemeClr val="dk1"/>
              </a:buClr>
              <a:buSzPct val="100000"/>
              <a:buChar char="●"/>
            </a:pPr>
            <a:r>
              <a:rPr lang="en" sz="2400">
                <a:solidFill>
                  <a:schemeClr val="dk1"/>
                </a:solidFill>
              </a:rPr>
              <a:t>Movies</a:t>
            </a:r>
          </a:p>
          <a:p>
            <a:pPr indent="-381000" lvl="0" marL="457200" rtl="0">
              <a:lnSpc>
                <a:spcPct val="115000"/>
              </a:lnSpc>
              <a:spcBef>
                <a:spcPts val="0"/>
              </a:spcBef>
              <a:buClr>
                <a:schemeClr val="dk1"/>
              </a:buClr>
              <a:buSzPct val="100000"/>
              <a:buChar char="●"/>
            </a:pPr>
            <a:r>
              <a:rPr lang="en" sz="2400">
                <a:solidFill>
                  <a:schemeClr val="dk1"/>
                </a:solidFill>
              </a:rPr>
              <a:t>Original shows (House of Cards, Orange is the New Black)</a:t>
            </a:r>
          </a:p>
          <a:p>
            <a:pPr indent="-381000" lvl="0" marL="457200" rtl="0">
              <a:lnSpc>
                <a:spcPct val="115000"/>
              </a:lnSpc>
              <a:spcBef>
                <a:spcPts val="0"/>
              </a:spcBef>
              <a:buClr>
                <a:schemeClr val="dk1"/>
              </a:buClr>
              <a:buSzPct val="100000"/>
              <a:buChar char="●"/>
            </a:pPr>
            <a:r>
              <a:rPr lang="en" sz="2400">
                <a:solidFill>
                  <a:schemeClr val="dk1"/>
                </a:solidFill>
              </a:rPr>
              <a:t>Commercial free</a:t>
            </a:r>
          </a:p>
          <a:p>
            <a:pPr lvl="0" rtl="0">
              <a:lnSpc>
                <a:spcPct val="115000"/>
              </a:lnSpc>
              <a:spcBef>
                <a:spcPts val="0"/>
              </a:spcBef>
              <a:buNone/>
            </a:pPr>
            <a:r>
              <a:t/>
            </a:r>
            <a:endParaRPr sz="1800">
              <a:solidFill>
                <a:schemeClr val="dk1"/>
              </a:solidFill>
            </a:endParaRPr>
          </a:p>
        </p:txBody>
      </p:sp>
      <p:pic>
        <p:nvPicPr>
          <p:cNvPr id="126" name="Shape 126"/>
          <p:cNvPicPr preferRelativeResize="0"/>
          <p:nvPr/>
        </p:nvPicPr>
        <p:blipFill>
          <a:blip r:embed="rId3">
            <a:alphaModFix/>
          </a:blip>
          <a:stretch>
            <a:fillRect/>
          </a:stretch>
        </p:blipFill>
        <p:spPr>
          <a:xfrm>
            <a:off x="4656675" y="1461905"/>
            <a:ext cx="4030200" cy="1878685"/>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x="0" y="0"/>
          <a:ext cx="0" cy="0"/>
          <a:chOff x="0" y="0"/>
          <a:chExt cx="0" cy="0"/>
        </a:xfrm>
      </p:grpSpPr>
      <p:sp>
        <p:nvSpPr>
          <p:cNvPr id="131" name="Shape 131"/>
          <p:cNvSpPr txBox="1"/>
          <p:nvPr>
            <p:ph type="title"/>
          </p:nvPr>
        </p:nvSpPr>
        <p:spPr>
          <a:xfrm>
            <a:off x="457200" y="205977"/>
            <a:ext cx="8229600" cy="1141499"/>
          </a:xfrm>
          <a:prstGeom prst="rect">
            <a:avLst/>
          </a:prstGeom>
        </p:spPr>
        <p:txBody>
          <a:bodyPr anchorCtr="0" anchor="b" bIns="91425" lIns="91425" rIns="91425" tIns="91425">
            <a:noAutofit/>
          </a:bodyPr>
          <a:lstStyle/>
          <a:p>
            <a:pPr lvl="0">
              <a:spcBef>
                <a:spcPts val="0"/>
              </a:spcBef>
              <a:buNone/>
            </a:pPr>
            <a:r>
              <a:rPr lang="en"/>
              <a:t>Hulu Plus</a:t>
            </a:r>
          </a:p>
        </p:txBody>
      </p:sp>
      <p:sp>
        <p:nvSpPr>
          <p:cNvPr id="132" name="Shape 132"/>
          <p:cNvSpPr txBox="1"/>
          <p:nvPr>
            <p:ph idx="1" type="body"/>
          </p:nvPr>
        </p:nvSpPr>
        <p:spPr>
          <a:xfrm>
            <a:off x="457200" y="1460499"/>
            <a:ext cx="4030200" cy="3465299"/>
          </a:xfrm>
          <a:prstGeom prst="rect">
            <a:avLst/>
          </a:prstGeom>
        </p:spPr>
        <p:txBody>
          <a:bodyPr anchorCtr="0" anchor="t" bIns="91425" lIns="91425" rIns="91425" tIns="91425">
            <a:noAutofit/>
          </a:bodyPr>
          <a:lstStyle/>
          <a:p>
            <a:pPr indent="-342900" lvl="0" marL="457200" rtl="0">
              <a:lnSpc>
                <a:spcPct val="115000"/>
              </a:lnSpc>
              <a:spcBef>
                <a:spcPts val="0"/>
              </a:spcBef>
              <a:buClr>
                <a:schemeClr val="dk1"/>
              </a:buClr>
              <a:buSzPct val="100000"/>
              <a:buChar char="●"/>
            </a:pPr>
            <a:r>
              <a:rPr lang="en" sz="1800">
                <a:solidFill>
                  <a:schemeClr val="dk1"/>
                </a:solidFill>
              </a:rPr>
              <a:t>Price: $7.99/month</a:t>
            </a:r>
          </a:p>
          <a:p>
            <a:pPr indent="-342900" lvl="0" marL="457200" rtl="0">
              <a:lnSpc>
                <a:spcPct val="115000"/>
              </a:lnSpc>
              <a:spcBef>
                <a:spcPts val="0"/>
              </a:spcBef>
              <a:buClr>
                <a:schemeClr val="dk1"/>
              </a:buClr>
              <a:buSzPct val="100000"/>
              <a:buChar char="●"/>
            </a:pPr>
            <a:r>
              <a:rPr lang="en" sz="1800">
                <a:solidFill>
                  <a:schemeClr val="dk1"/>
                </a:solidFill>
              </a:rPr>
              <a:t>Current seasons of popular TV shows, most of which show up on the site soon after their original air date</a:t>
            </a:r>
          </a:p>
          <a:p>
            <a:pPr indent="-342900" lvl="0" marL="457200" rtl="0">
              <a:lnSpc>
                <a:spcPct val="115000"/>
              </a:lnSpc>
              <a:spcBef>
                <a:spcPts val="0"/>
              </a:spcBef>
              <a:buClr>
                <a:schemeClr val="dk1"/>
              </a:buClr>
              <a:buSzPct val="100000"/>
              <a:buChar char="●"/>
            </a:pPr>
            <a:r>
              <a:rPr lang="en" sz="1800">
                <a:solidFill>
                  <a:schemeClr val="dk1"/>
                </a:solidFill>
              </a:rPr>
              <a:t>Works like a DVR </a:t>
            </a:r>
          </a:p>
          <a:p>
            <a:pPr indent="-342900" lvl="0" marL="457200" rtl="0">
              <a:lnSpc>
                <a:spcPct val="115000"/>
              </a:lnSpc>
              <a:spcBef>
                <a:spcPts val="0"/>
              </a:spcBef>
              <a:buClr>
                <a:schemeClr val="dk1"/>
              </a:buClr>
              <a:buSzPct val="100000"/>
              <a:buChar char="●"/>
            </a:pPr>
            <a:r>
              <a:rPr lang="en" sz="1800">
                <a:solidFill>
                  <a:schemeClr val="dk1"/>
                </a:solidFill>
              </a:rPr>
              <a:t>Good way to stay current, or catch up</a:t>
            </a:r>
          </a:p>
          <a:p>
            <a:pPr indent="-342900" lvl="0" marL="457200" rtl="0">
              <a:lnSpc>
                <a:spcPct val="115000"/>
              </a:lnSpc>
              <a:spcBef>
                <a:spcPts val="0"/>
              </a:spcBef>
              <a:buClr>
                <a:schemeClr val="dk1"/>
              </a:buClr>
              <a:buSzPct val="100000"/>
              <a:buChar char="●"/>
            </a:pPr>
            <a:r>
              <a:rPr lang="en" sz="1800">
                <a:solidFill>
                  <a:schemeClr val="dk1"/>
                </a:solidFill>
              </a:rPr>
              <a:t>Contains commercials</a:t>
            </a:r>
          </a:p>
          <a:p>
            <a:pPr indent="-342900" lvl="0" marL="457200" rtl="0">
              <a:lnSpc>
                <a:spcPct val="115000"/>
              </a:lnSpc>
              <a:spcBef>
                <a:spcPts val="0"/>
              </a:spcBef>
              <a:buClr>
                <a:schemeClr val="dk1"/>
              </a:buClr>
              <a:buSzPct val="100000"/>
              <a:buChar char="●"/>
            </a:pPr>
            <a:r>
              <a:rPr lang="en" sz="1800" u="sng">
                <a:solidFill>
                  <a:schemeClr val="hlink"/>
                </a:solidFill>
                <a:hlinkClick r:id="rId3"/>
              </a:rPr>
              <a:t>Full list of networks</a:t>
            </a:r>
            <a:r>
              <a:rPr lang="en" sz="1800">
                <a:solidFill>
                  <a:schemeClr val="dk1"/>
                </a:solidFill>
                <a:hlinkClick r:id="rId4"/>
              </a:rPr>
              <a:t> </a:t>
            </a:r>
          </a:p>
          <a:p>
            <a:pPr lvl="0">
              <a:spcBef>
                <a:spcPts val="0"/>
              </a:spcBef>
              <a:buNone/>
            </a:pPr>
            <a:r>
              <a:t/>
            </a:r>
            <a:endParaRPr/>
          </a:p>
        </p:txBody>
      </p:sp>
      <p:pic>
        <p:nvPicPr>
          <p:cNvPr id="133" name="Shape 133"/>
          <p:cNvPicPr preferRelativeResize="0"/>
          <p:nvPr/>
        </p:nvPicPr>
        <p:blipFill>
          <a:blip r:embed="rId5">
            <a:alphaModFix/>
          </a:blip>
          <a:stretch>
            <a:fillRect/>
          </a:stretch>
        </p:blipFill>
        <p:spPr>
          <a:xfrm>
            <a:off x="5221500" y="1460500"/>
            <a:ext cx="3465300" cy="3465300"/>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x="0" y="0"/>
          <a:ext cx="0" cy="0"/>
          <a:chOff x="0" y="0"/>
          <a:chExt cx="0" cy="0"/>
        </a:xfrm>
      </p:grpSpPr>
      <p:sp>
        <p:nvSpPr>
          <p:cNvPr id="138" name="Shape 138"/>
          <p:cNvSpPr txBox="1"/>
          <p:nvPr>
            <p:ph type="title"/>
          </p:nvPr>
        </p:nvSpPr>
        <p:spPr>
          <a:xfrm>
            <a:off x="457200" y="205977"/>
            <a:ext cx="8229600" cy="1141499"/>
          </a:xfrm>
          <a:prstGeom prst="rect">
            <a:avLst/>
          </a:prstGeom>
        </p:spPr>
        <p:txBody>
          <a:bodyPr anchorCtr="0" anchor="b" bIns="91425" lIns="91425" rIns="91425" tIns="91425">
            <a:noAutofit/>
          </a:bodyPr>
          <a:lstStyle/>
          <a:p>
            <a:pPr lvl="0" rtl="0">
              <a:spcBef>
                <a:spcPts val="0"/>
              </a:spcBef>
              <a:buNone/>
            </a:pPr>
            <a:r>
              <a:rPr lang="en"/>
              <a:t>Sling TV</a:t>
            </a:r>
          </a:p>
        </p:txBody>
      </p:sp>
      <p:sp>
        <p:nvSpPr>
          <p:cNvPr id="139" name="Shape 139"/>
          <p:cNvSpPr txBox="1"/>
          <p:nvPr>
            <p:ph idx="1" type="body"/>
          </p:nvPr>
        </p:nvSpPr>
        <p:spPr>
          <a:xfrm>
            <a:off x="457200" y="1460500"/>
            <a:ext cx="5627700" cy="3465299"/>
          </a:xfrm>
          <a:prstGeom prst="rect">
            <a:avLst/>
          </a:prstGeom>
        </p:spPr>
        <p:txBody>
          <a:bodyPr anchorCtr="0" anchor="t" bIns="91425" lIns="91425" rIns="91425" tIns="91425">
            <a:noAutofit/>
          </a:bodyPr>
          <a:lstStyle/>
          <a:p>
            <a:pPr indent="-317500" lvl="0" marL="457200" rtl="0">
              <a:lnSpc>
                <a:spcPct val="115000"/>
              </a:lnSpc>
              <a:spcBef>
                <a:spcPts val="0"/>
              </a:spcBef>
              <a:buClr>
                <a:schemeClr val="dk1"/>
              </a:buClr>
              <a:buSzPct val="100000"/>
              <a:buChar char="●"/>
            </a:pPr>
            <a:r>
              <a:rPr lang="en" sz="1400">
                <a:solidFill>
                  <a:schemeClr val="dk1"/>
                </a:solidFill>
              </a:rPr>
              <a:t>Price: $20/month</a:t>
            </a:r>
          </a:p>
          <a:p>
            <a:pPr indent="-317500" lvl="0" marL="457200" rtl="0">
              <a:lnSpc>
                <a:spcPct val="115000"/>
              </a:lnSpc>
              <a:spcBef>
                <a:spcPts val="0"/>
              </a:spcBef>
              <a:buClr>
                <a:schemeClr val="dk1"/>
              </a:buClr>
              <a:buSzPct val="100000"/>
              <a:buChar char="●"/>
            </a:pPr>
            <a:r>
              <a:rPr lang="en" sz="1400">
                <a:solidFill>
                  <a:schemeClr val="dk1"/>
                </a:solidFill>
              </a:rPr>
              <a:t>Sling is web TV </a:t>
            </a:r>
          </a:p>
          <a:p>
            <a:pPr indent="-317500" lvl="0" marL="457200" rtl="0">
              <a:lnSpc>
                <a:spcPct val="115000"/>
              </a:lnSpc>
              <a:spcBef>
                <a:spcPts val="0"/>
              </a:spcBef>
              <a:buClr>
                <a:schemeClr val="dk1"/>
              </a:buClr>
              <a:buSzPct val="100000"/>
              <a:buChar char="●"/>
            </a:pPr>
            <a:r>
              <a:rPr lang="en" sz="1400">
                <a:solidFill>
                  <a:schemeClr val="dk1"/>
                </a:solidFill>
              </a:rPr>
              <a:t>Stations stream live</a:t>
            </a:r>
          </a:p>
          <a:p>
            <a:pPr indent="-317500" lvl="0" marL="457200" rtl="0">
              <a:lnSpc>
                <a:spcPct val="115000"/>
              </a:lnSpc>
              <a:spcBef>
                <a:spcPts val="0"/>
              </a:spcBef>
              <a:buClr>
                <a:schemeClr val="dk1"/>
              </a:buClr>
              <a:buSzPct val="100000"/>
              <a:buChar char="●"/>
            </a:pPr>
            <a:r>
              <a:rPr lang="en" sz="1400">
                <a:solidFill>
                  <a:schemeClr val="dk1"/>
                </a:solidFill>
              </a:rPr>
              <a:t>No pause, rewind or fast-forward</a:t>
            </a:r>
          </a:p>
          <a:p>
            <a:pPr indent="-317500" lvl="0" marL="457200" rtl="0">
              <a:lnSpc>
                <a:spcPct val="115000"/>
              </a:lnSpc>
              <a:spcBef>
                <a:spcPts val="0"/>
              </a:spcBef>
              <a:buClr>
                <a:schemeClr val="dk1"/>
              </a:buClr>
              <a:buSzPct val="100000"/>
              <a:buChar char="●"/>
            </a:pPr>
            <a:r>
              <a:rPr lang="en" sz="1400">
                <a:solidFill>
                  <a:schemeClr val="dk1"/>
                </a:solidFill>
              </a:rPr>
              <a:t>You can only watch on one device at a time (except for HBO)</a:t>
            </a:r>
          </a:p>
          <a:p>
            <a:pPr indent="-317500" lvl="0" marL="457200" rtl="0">
              <a:lnSpc>
                <a:spcPct val="115000"/>
              </a:lnSpc>
              <a:spcBef>
                <a:spcPts val="0"/>
              </a:spcBef>
              <a:buClr>
                <a:schemeClr val="dk1"/>
              </a:buClr>
              <a:buSzPct val="100000"/>
              <a:buChar char="●"/>
            </a:pPr>
            <a:r>
              <a:rPr lang="en" sz="1400">
                <a:solidFill>
                  <a:schemeClr val="dk1"/>
                </a:solidFill>
              </a:rPr>
              <a:t>Contains commercials</a:t>
            </a:r>
          </a:p>
          <a:p>
            <a:pPr indent="-317500" lvl="0" marL="457200" rtl="0">
              <a:lnSpc>
                <a:spcPct val="115000"/>
              </a:lnSpc>
              <a:spcBef>
                <a:spcPts val="0"/>
              </a:spcBef>
              <a:buClr>
                <a:schemeClr val="dk1"/>
              </a:buClr>
              <a:buSzPct val="100000"/>
              <a:buChar char="●"/>
            </a:pPr>
            <a:r>
              <a:rPr lang="en" sz="1400">
                <a:solidFill>
                  <a:schemeClr val="dk1"/>
                </a:solidFill>
              </a:rPr>
              <a:t>Available for Roku, Amazon Fire TV, Android, iOS, and Mac and PC computers</a:t>
            </a:r>
          </a:p>
          <a:p>
            <a:pPr indent="-317500" lvl="0" marL="457200" rtl="0">
              <a:lnSpc>
                <a:spcPct val="115000"/>
              </a:lnSpc>
              <a:spcBef>
                <a:spcPts val="0"/>
              </a:spcBef>
              <a:buClr>
                <a:schemeClr val="dk1"/>
              </a:buClr>
              <a:buSzPct val="100000"/>
              <a:buChar char="●"/>
            </a:pPr>
            <a:r>
              <a:rPr lang="en" sz="1400" u="sng">
                <a:solidFill>
                  <a:schemeClr val="hlink"/>
                </a:solidFill>
                <a:hlinkClick r:id="rId3"/>
              </a:rPr>
              <a:t>Base package includes many channels</a:t>
            </a:r>
          </a:p>
          <a:p>
            <a:pPr indent="-317500" lvl="1" marL="914400" rtl="0">
              <a:lnSpc>
                <a:spcPct val="115000"/>
              </a:lnSpc>
              <a:spcBef>
                <a:spcPts val="0"/>
              </a:spcBef>
              <a:buClr>
                <a:schemeClr val="dk1"/>
              </a:buClr>
              <a:buSzPct val="100000"/>
              <a:buChar char="○"/>
            </a:pPr>
            <a:r>
              <a:rPr lang="en" sz="1400">
                <a:solidFill>
                  <a:schemeClr val="dk1"/>
                </a:solidFill>
              </a:rPr>
              <a:t>Add HBO live and on demand for $15/month, Sports Extra for $5/month, Hollywood Extra for $5/month,  and Lifestyle Extra for $5/month. </a:t>
            </a:r>
          </a:p>
          <a:p>
            <a:pPr indent="0" lvl="0" marL="457200" rtl="0">
              <a:lnSpc>
                <a:spcPct val="115000"/>
              </a:lnSpc>
              <a:spcBef>
                <a:spcPts val="0"/>
              </a:spcBef>
              <a:buNone/>
            </a:pPr>
            <a:r>
              <a:t/>
            </a:r>
            <a:endParaRPr sz="1400">
              <a:solidFill>
                <a:schemeClr val="dk1"/>
              </a:solidFill>
            </a:endParaRPr>
          </a:p>
        </p:txBody>
      </p:sp>
      <p:pic>
        <p:nvPicPr>
          <p:cNvPr id="140" name="Shape 140"/>
          <p:cNvPicPr preferRelativeResize="0"/>
          <p:nvPr/>
        </p:nvPicPr>
        <p:blipFill>
          <a:blip r:embed="rId4">
            <a:alphaModFix/>
          </a:blip>
          <a:stretch>
            <a:fillRect/>
          </a:stretch>
        </p:blipFill>
        <p:spPr>
          <a:xfrm>
            <a:off x="6401800" y="1460500"/>
            <a:ext cx="2284999" cy="1528575"/>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x="0" y="0"/>
          <a:ext cx="0" cy="0"/>
          <a:chOff x="0" y="0"/>
          <a:chExt cx="0" cy="0"/>
        </a:xfrm>
      </p:grpSpPr>
      <p:sp>
        <p:nvSpPr>
          <p:cNvPr id="145" name="Shape 145"/>
          <p:cNvSpPr txBox="1"/>
          <p:nvPr>
            <p:ph type="title"/>
          </p:nvPr>
        </p:nvSpPr>
        <p:spPr>
          <a:xfrm>
            <a:off x="457200" y="205977"/>
            <a:ext cx="8229600" cy="1141499"/>
          </a:xfrm>
          <a:prstGeom prst="rect">
            <a:avLst/>
          </a:prstGeom>
        </p:spPr>
        <p:txBody>
          <a:bodyPr anchorCtr="0" anchor="b" bIns="91425" lIns="91425" rIns="91425" tIns="91425">
            <a:noAutofit/>
          </a:bodyPr>
          <a:lstStyle/>
          <a:p>
            <a:pPr lvl="0">
              <a:spcBef>
                <a:spcPts val="0"/>
              </a:spcBef>
              <a:buNone/>
            </a:pPr>
            <a:r>
              <a:rPr lang="en"/>
              <a:t>HBO Now</a:t>
            </a:r>
          </a:p>
        </p:txBody>
      </p:sp>
      <p:sp>
        <p:nvSpPr>
          <p:cNvPr id="146" name="Shape 146"/>
          <p:cNvSpPr txBox="1"/>
          <p:nvPr>
            <p:ph idx="1" type="body"/>
          </p:nvPr>
        </p:nvSpPr>
        <p:spPr>
          <a:xfrm>
            <a:off x="457200" y="1460499"/>
            <a:ext cx="4030200" cy="3465299"/>
          </a:xfrm>
          <a:prstGeom prst="rect">
            <a:avLst/>
          </a:prstGeom>
        </p:spPr>
        <p:txBody>
          <a:bodyPr anchorCtr="0" anchor="t" bIns="91425" lIns="91425" rIns="91425" tIns="91425">
            <a:noAutofit/>
          </a:bodyPr>
          <a:lstStyle/>
          <a:p>
            <a:pPr indent="-342900" lvl="0" marL="457200" rtl="0">
              <a:lnSpc>
                <a:spcPct val="115000"/>
              </a:lnSpc>
              <a:spcBef>
                <a:spcPts val="0"/>
              </a:spcBef>
              <a:buClr>
                <a:schemeClr val="dk1"/>
              </a:buClr>
              <a:buSzPct val="100000"/>
              <a:buChar char="●"/>
            </a:pPr>
            <a:r>
              <a:rPr lang="en" sz="1800">
                <a:solidFill>
                  <a:schemeClr val="dk1"/>
                </a:solidFill>
              </a:rPr>
              <a:t>Price: $14.99/month</a:t>
            </a:r>
          </a:p>
          <a:p>
            <a:pPr indent="-342900" lvl="0" marL="457200" rtl="0">
              <a:lnSpc>
                <a:spcPct val="115000"/>
              </a:lnSpc>
              <a:spcBef>
                <a:spcPts val="0"/>
              </a:spcBef>
              <a:buClr>
                <a:schemeClr val="dk1"/>
              </a:buClr>
              <a:buSzPct val="100000"/>
              <a:buChar char="●"/>
            </a:pPr>
            <a:r>
              <a:rPr lang="en" sz="1800">
                <a:solidFill>
                  <a:schemeClr val="dk1"/>
                </a:solidFill>
              </a:rPr>
              <a:t>Instant access to HBO’s award-winning original programming, as well as exclusive Hollywood blockbusters </a:t>
            </a:r>
          </a:p>
          <a:p>
            <a:pPr indent="-342900" lvl="0" marL="457200" rtl="0">
              <a:lnSpc>
                <a:spcPct val="115000"/>
              </a:lnSpc>
              <a:spcBef>
                <a:spcPts val="0"/>
              </a:spcBef>
              <a:buClr>
                <a:schemeClr val="dk1"/>
              </a:buClr>
              <a:buSzPct val="100000"/>
              <a:buChar char="●"/>
            </a:pPr>
            <a:r>
              <a:rPr lang="en" sz="1800">
                <a:solidFill>
                  <a:schemeClr val="dk1"/>
                </a:solidFill>
              </a:rPr>
              <a:t>Available a la carte for Apple TV, Roku, and Amazon Fire TV </a:t>
            </a:r>
          </a:p>
        </p:txBody>
      </p:sp>
      <p:sp>
        <p:nvSpPr>
          <p:cNvPr id="147" name="Shape 147"/>
          <p:cNvSpPr txBox="1"/>
          <p:nvPr>
            <p:ph idx="2" type="body"/>
          </p:nvPr>
        </p:nvSpPr>
        <p:spPr>
          <a:xfrm>
            <a:off x="4656667" y="1461908"/>
            <a:ext cx="4030200" cy="3465299"/>
          </a:xfrm>
          <a:prstGeom prst="rect">
            <a:avLst/>
          </a:prstGeom>
        </p:spPr>
        <p:txBody>
          <a:bodyPr anchorCtr="0" anchor="t" bIns="91425" lIns="91425" rIns="91425" tIns="91425">
            <a:noAutofit/>
          </a:bodyPr>
          <a:lstStyle/>
          <a:p>
            <a:pPr lvl="0">
              <a:spcBef>
                <a:spcPts val="0"/>
              </a:spcBef>
              <a:buNone/>
            </a:pPr>
            <a:r>
              <a:t/>
            </a:r>
            <a:endParaRPr/>
          </a:p>
        </p:txBody>
      </p:sp>
      <p:pic>
        <p:nvPicPr>
          <p:cNvPr id="148" name="Shape 148"/>
          <p:cNvPicPr preferRelativeResize="0"/>
          <p:nvPr/>
        </p:nvPicPr>
        <p:blipFill>
          <a:blip r:embed="rId3">
            <a:alphaModFix/>
          </a:blip>
          <a:stretch>
            <a:fillRect/>
          </a:stretch>
        </p:blipFill>
        <p:spPr>
          <a:xfrm>
            <a:off x="4656675" y="1461900"/>
            <a:ext cx="4030199" cy="2815425"/>
          </a:xfrm>
          <a:prstGeom prst="rect">
            <a:avLst/>
          </a:prstGeom>
          <a:noFill/>
          <a:ln>
            <a:noFill/>
          </a:ln>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2" name="Shape 152"/>
        <p:cNvGrpSpPr/>
        <p:nvPr/>
      </p:nvGrpSpPr>
      <p:grpSpPr>
        <a:xfrm>
          <a:off x="0" y="0"/>
          <a:ext cx="0" cy="0"/>
          <a:chOff x="0" y="0"/>
          <a:chExt cx="0" cy="0"/>
        </a:xfrm>
      </p:grpSpPr>
      <p:sp>
        <p:nvSpPr>
          <p:cNvPr id="153" name="Shape 153"/>
          <p:cNvSpPr txBox="1"/>
          <p:nvPr>
            <p:ph type="title"/>
          </p:nvPr>
        </p:nvSpPr>
        <p:spPr>
          <a:xfrm>
            <a:off x="457200" y="205977"/>
            <a:ext cx="8229600" cy="1141499"/>
          </a:xfrm>
          <a:prstGeom prst="rect">
            <a:avLst/>
          </a:prstGeom>
        </p:spPr>
        <p:txBody>
          <a:bodyPr anchorCtr="0" anchor="b" bIns="91425" lIns="91425" rIns="91425" tIns="91425">
            <a:noAutofit/>
          </a:bodyPr>
          <a:lstStyle/>
          <a:p>
            <a:pPr lvl="0" rtl="0">
              <a:spcBef>
                <a:spcPts val="0"/>
              </a:spcBef>
              <a:buNone/>
            </a:pPr>
            <a:r>
              <a:rPr lang="en"/>
              <a:t>Crackle</a:t>
            </a:r>
          </a:p>
        </p:txBody>
      </p:sp>
      <p:sp>
        <p:nvSpPr>
          <p:cNvPr id="154" name="Shape 154"/>
          <p:cNvSpPr txBox="1"/>
          <p:nvPr>
            <p:ph idx="1" type="body"/>
          </p:nvPr>
        </p:nvSpPr>
        <p:spPr>
          <a:xfrm>
            <a:off x="457200" y="1460499"/>
            <a:ext cx="4030200" cy="3465299"/>
          </a:xfrm>
          <a:prstGeom prst="rect">
            <a:avLst/>
          </a:prstGeom>
        </p:spPr>
        <p:txBody>
          <a:bodyPr anchorCtr="0" anchor="t" bIns="91425" lIns="91425" rIns="91425" tIns="91425">
            <a:noAutofit/>
          </a:bodyPr>
          <a:lstStyle/>
          <a:p>
            <a:pPr indent="-381000" lvl="0" marL="457200" rtl="0">
              <a:lnSpc>
                <a:spcPct val="115000"/>
              </a:lnSpc>
              <a:spcBef>
                <a:spcPts val="0"/>
              </a:spcBef>
              <a:buClr>
                <a:schemeClr val="dk1"/>
              </a:buClr>
              <a:buSzPct val="100000"/>
              <a:buChar char="●"/>
            </a:pPr>
            <a:r>
              <a:rPr lang="en" sz="2400">
                <a:solidFill>
                  <a:schemeClr val="dk1"/>
                </a:solidFill>
              </a:rPr>
              <a:t>Price: Free</a:t>
            </a:r>
          </a:p>
          <a:p>
            <a:pPr indent="-381000" lvl="0" marL="457200" rtl="0">
              <a:lnSpc>
                <a:spcPct val="115000"/>
              </a:lnSpc>
              <a:spcBef>
                <a:spcPts val="0"/>
              </a:spcBef>
              <a:buClr>
                <a:schemeClr val="dk1"/>
              </a:buClr>
              <a:buSzPct val="100000"/>
              <a:buChar char="●"/>
            </a:pPr>
            <a:r>
              <a:rPr lang="en" sz="2400">
                <a:solidFill>
                  <a:schemeClr val="dk1"/>
                </a:solidFill>
              </a:rPr>
              <a:t>multi-platform video entertainment network of full length movies, TV shows and original programming</a:t>
            </a:r>
          </a:p>
          <a:p>
            <a:pPr indent="-381000" lvl="0" marL="457200" rtl="0">
              <a:lnSpc>
                <a:spcPct val="115000"/>
              </a:lnSpc>
              <a:spcBef>
                <a:spcPts val="0"/>
              </a:spcBef>
              <a:buClr>
                <a:schemeClr val="dk1"/>
              </a:buClr>
              <a:buSzPct val="100000"/>
              <a:buChar char="●"/>
            </a:pPr>
            <a:r>
              <a:rPr lang="en" sz="2400">
                <a:solidFill>
                  <a:schemeClr val="dk1"/>
                </a:solidFill>
              </a:rPr>
              <a:t>Crackle contains commercials</a:t>
            </a:r>
          </a:p>
        </p:txBody>
      </p:sp>
      <p:pic>
        <p:nvPicPr>
          <p:cNvPr id="155" name="Shape 155"/>
          <p:cNvPicPr preferRelativeResize="0"/>
          <p:nvPr/>
        </p:nvPicPr>
        <p:blipFill>
          <a:blip r:embed="rId3">
            <a:alphaModFix/>
          </a:blip>
          <a:stretch>
            <a:fillRect/>
          </a:stretch>
        </p:blipFill>
        <p:spPr>
          <a:xfrm>
            <a:off x="4656684" y="1461900"/>
            <a:ext cx="4030199" cy="2256933"/>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9" name="Shape 159"/>
        <p:cNvGrpSpPr/>
        <p:nvPr/>
      </p:nvGrpSpPr>
      <p:grpSpPr>
        <a:xfrm>
          <a:off x="0" y="0"/>
          <a:ext cx="0" cy="0"/>
          <a:chOff x="0" y="0"/>
          <a:chExt cx="0" cy="0"/>
        </a:xfrm>
      </p:grpSpPr>
      <p:sp>
        <p:nvSpPr>
          <p:cNvPr id="160" name="Shape 160"/>
          <p:cNvSpPr txBox="1"/>
          <p:nvPr>
            <p:ph type="title"/>
          </p:nvPr>
        </p:nvSpPr>
        <p:spPr>
          <a:xfrm>
            <a:off x="457200" y="205977"/>
            <a:ext cx="8229600" cy="1141499"/>
          </a:xfrm>
          <a:prstGeom prst="rect">
            <a:avLst/>
          </a:prstGeom>
        </p:spPr>
        <p:txBody>
          <a:bodyPr anchorCtr="0" anchor="b" bIns="91425" lIns="91425" rIns="91425" tIns="91425">
            <a:noAutofit/>
          </a:bodyPr>
          <a:lstStyle/>
          <a:p>
            <a:pPr lvl="0" rtl="0">
              <a:spcBef>
                <a:spcPts val="0"/>
              </a:spcBef>
              <a:buNone/>
            </a:pPr>
            <a:r>
              <a:rPr lang="en"/>
              <a:t>Vudu</a:t>
            </a:r>
          </a:p>
        </p:txBody>
      </p:sp>
      <p:sp>
        <p:nvSpPr>
          <p:cNvPr id="161" name="Shape 161"/>
          <p:cNvSpPr txBox="1"/>
          <p:nvPr>
            <p:ph idx="1" type="body"/>
          </p:nvPr>
        </p:nvSpPr>
        <p:spPr>
          <a:xfrm>
            <a:off x="457200" y="1460499"/>
            <a:ext cx="4030200" cy="3465299"/>
          </a:xfrm>
          <a:prstGeom prst="rect">
            <a:avLst/>
          </a:prstGeom>
        </p:spPr>
        <p:txBody>
          <a:bodyPr anchorCtr="0" anchor="t" bIns="91425" lIns="91425" rIns="91425" tIns="91425">
            <a:noAutofit/>
          </a:bodyPr>
          <a:lstStyle/>
          <a:p>
            <a:pPr indent="-342900" lvl="0" marL="457200" rtl="0">
              <a:lnSpc>
                <a:spcPct val="115000"/>
              </a:lnSpc>
              <a:spcBef>
                <a:spcPts val="0"/>
              </a:spcBef>
              <a:buClr>
                <a:schemeClr val="dk1"/>
              </a:buClr>
              <a:buSzPct val="100000"/>
              <a:buChar char="●"/>
            </a:pPr>
            <a:r>
              <a:rPr lang="en" sz="1800">
                <a:solidFill>
                  <a:schemeClr val="dk1"/>
                </a:solidFill>
              </a:rPr>
              <a:t>Price: Pay-per-view </a:t>
            </a:r>
          </a:p>
          <a:p>
            <a:pPr indent="-342900" lvl="0" marL="457200" rtl="0">
              <a:lnSpc>
                <a:spcPct val="115000"/>
              </a:lnSpc>
              <a:spcBef>
                <a:spcPts val="0"/>
              </a:spcBef>
              <a:buClr>
                <a:schemeClr val="dk1"/>
              </a:buClr>
              <a:buSzPct val="100000"/>
              <a:buChar char="●"/>
            </a:pPr>
            <a:r>
              <a:rPr lang="en" sz="1800">
                <a:solidFill>
                  <a:schemeClr val="dk1"/>
                </a:solidFill>
              </a:rPr>
              <a:t>Rent or purchase movies</a:t>
            </a:r>
          </a:p>
          <a:p>
            <a:pPr indent="-342900" lvl="0" marL="457200" rtl="0">
              <a:lnSpc>
                <a:spcPct val="115000"/>
              </a:lnSpc>
              <a:spcBef>
                <a:spcPts val="0"/>
              </a:spcBef>
              <a:buClr>
                <a:schemeClr val="dk1"/>
              </a:buClr>
              <a:buSzPct val="100000"/>
              <a:buChar char="●"/>
            </a:pPr>
            <a:r>
              <a:rPr lang="en" sz="1800">
                <a:solidFill>
                  <a:schemeClr val="dk1"/>
                </a:solidFill>
              </a:rPr>
              <a:t>Cost of a purchase is about the same as if you had purchased the movie in the store</a:t>
            </a:r>
          </a:p>
          <a:p>
            <a:pPr indent="-342900" lvl="0" marL="457200" rtl="0">
              <a:lnSpc>
                <a:spcPct val="115000"/>
              </a:lnSpc>
              <a:spcBef>
                <a:spcPts val="0"/>
              </a:spcBef>
              <a:buClr>
                <a:schemeClr val="dk1"/>
              </a:buClr>
              <a:buSzPct val="100000"/>
              <a:buChar char="●"/>
            </a:pPr>
            <a:r>
              <a:rPr lang="en" sz="1800">
                <a:solidFill>
                  <a:schemeClr val="dk1"/>
                </a:solidFill>
              </a:rPr>
              <a:t>Often cheaper than ordering episodes a la carte on Amazon Instant Video</a:t>
            </a:r>
          </a:p>
        </p:txBody>
      </p:sp>
      <p:pic>
        <p:nvPicPr>
          <p:cNvPr id="162" name="Shape 162"/>
          <p:cNvPicPr preferRelativeResize="0"/>
          <p:nvPr/>
        </p:nvPicPr>
        <p:blipFill>
          <a:blip r:embed="rId3">
            <a:alphaModFix/>
          </a:blip>
          <a:stretch>
            <a:fillRect/>
          </a:stretch>
        </p:blipFill>
        <p:spPr>
          <a:xfrm>
            <a:off x="4623375" y="1460500"/>
            <a:ext cx="4063424" cy="2275525"/>
          </a:xfrm>
          <a:prstGeom prst="rect">
            <a:avLst/>
          </a:prstGeom>
          <a:noFill/>
          <a:ln>
            <a:noFill/>
          </a:ln>
        </p:spPr>
      </p:pic>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6" name="Shape 166"/>
        <p:cNvGrpSpPr/>
        <p:nvPr/>
      </p:nvGrpSpPr>
      <p:grpSpPr>
        <a:xfrm>
          <a:off x="0" y="0"/>
          <a:ext cx="0" cy="0"/>
          <a:chOff x="0" y="0"/>
          <a:chExt cx="0" cy="0"/>
        </a:xfrm>
      </p:grpSpPr>
      <p:sp>
        <p:nvSpPr>
          <p:cNvPr id="167" name="Shape 167"/>
          <p:cNvSpPr txBox="1"/>
          <p:nvPr>
            <p:ph type="title"/>
          </p:nvPr>
        </p:nvSpPr>
        <p:spPr>
          <a:xfrm>
            <a:off x="457200" y="205977"/>
            <a:ext cx="8229600" cy="1141499"/>
          </a:xfrm>
          <a:prstGeom prst="rect">
            <a:avLst/>
          </a:prstGeom>
        </p:spPr>
        <p:txBody>
          <a:bodyPr anchorCtr="0" anchor="b" bIns="91425" lIns="91425" rIns="91425" tIns="91425">
            <a:noAutofit/>
          </a:bodyPr>
          <a:lstStyle/>
          <a:p>
            <a:pPr lvl="0">
              <a:spcBef>
                <a:spcPts val="0"/>
              </a:spcBef>
              <a:buNone/>
            </a:pPr>
            <a:r>
              <a:rPr lang="en" sz="3000"/>
              <a:t>How much does it cost to cut the cable?</a:t>
            </a:r>
            <a:r>
              <a:rPr lang="en"/>
              <a:t> </a:t>
            </a:r>
          </a:p>
        </p:txBody>
      </p:sp>
      <p:sp>
        <p:nvSpPr>
          <p:cNvPr id="168" name="Shape 168"/>
          <p:cNvSpPr txBox="1"/>
          <p:nvPr>
            <p:ph idx="1" type="body"/>
          </p:nvPr>
        </p:nvSpPr>
        <p:spPr>
          <a:xfrm>
            <a:off x="457200" y="1460499"/>
            <a:ext cx="8229600" cy="3465299"/>
          </a:xfrm>
          <a:prstGeom prst="rect">
            <a:avLst/>
          </a:prstGeom>
        </p:spPr>
        <p:txBody>
          <a:bodyPr anchorCtr="0" anchor="t" bIns="91425" lIns="91425" rIns="91425" tIns="91425">
            <a:noAutofit/>
          </a:bodyPr>
          <a:lstStyle/>
          <a:p>
            <a:pPr indent="-381000" lvl="0" marL="457200" rtl="0">
              <a:lnSpc>
                <a:spcPct val="115000"/>
              </a:lnSpc>
              <a:spcBef>
                <a:spcPts val="0"/>
              </a:spcBef>
              <a:buClr>
                <a:schemeClr val="dk1"/>
              </a:buClr>
              <a:buSzPct val="100000"/>
              <a:buChar char="●"/>
            </a:pPr>
            <a:r>
              <a:rPr lang="en" sz="2400">
                <a:solidFill>
                  <a:schemeClr val="dk1"/>
                </a:solidFill>
              </a:rPr>
              <a:t>HD Antenna + Access Device + Monthly &amp; Annual Subscriptions + Internet = Total Cost </a:t>
            </a:r>
          </a:p>
          <a:p>
            <a:pPr indent="-381000" lvl="0" marL="457200">
              <a:lnSpc>
                <a:spcPct val="115000"/>
              </a:lnSpc>
              <a:spcBef>
                <a:spcPts val="0"/>
              </a:spcBef>
              <a:buClr>
                <a:schemeClr val="dk1"/>
              </a:buClr>
              <a:buSzPct val="100000"/>
              <a:buChar char="●"/>
            </a:pPr>
            <a:r>
              <a:rPr lang="en" sz="2400" u="sng">
                <a:solidFill>
                  <a:schemeClr val="hlink"/>
                </a:solidFill>
                <a:hlinkClick r:id="rId3"/>
              </a:rPr>
              <a:t>Slate Magazine has a useful tool for calculating your cost with and without cable for the things you want to access.</a:t>
            </a:r>
            <a:r>
              <a:rPr lang="en" sz="2400">
                <a:solidFill>
                  <a:schemeClr val="dk1"/>
                </a:solidFill>
              </a:rPr>
              <a:t>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2" name="Shape 172"/>
        <p:cNvGrpSpPr/>
        <p:nvPr/>
      </p:nvGrpSpPr>
      <p:grpSpPr>
        <a:xfrm>
          <a:off x="0" y="0"/>
          <a:ext cx="0" cy="0"/>
          <a:chOff x="0" y="0"/>
          <a:chExt cx="0" cy="0"/>
        </a:xfrm>
      </p:grpSpPr>
      <p:sp>
        <p:nvSpPr>
          <p:cNvPr id="173" name="Shape 173"/>
          <p:cNvSpPr txBox="1"/>
          <p:nvPr>
            <p:ph type="title"/>
          </p:nvPr>
        </p:nvSpPr>
        <p:spPr>
          <a:xfrm>
            <a:off x="457200" y="205975"/>
            <a:ext cx="8506200" cy="1141499"/>
          </a:xfrm>
          <a:prstGeom prst="rect">
            <a:avLst/>
          </a:prstGeom>
        </p:spPr>
        <p:txBody>
          <a:bodyPr anchorCtr="0" anchor="b" bIns="91425" lIns="91425" rIns="91425" tIns="91425">
            <a:noAutofit/>
          </a:bodyPr>
          <a:lstStyle/>
          <a:p>
            <a:pPr lvl="0">
              <a:spcBef>
                <a:spcPts val="0"/>
              </a:spcBef>
              <a:buClr>
                <a:srgbClr val="000000"/>
              </a:buClr>
              <a:buSzPct val="36666"/>
              <a:buFont typeface="Arial"/>
              <a:buNone/>
            </a:pPr>
            <a:r>
              <a:rPr lang="en" sz="3000"/>
              <a:t>How do you choose from so many services?</a:t>
            </a:r>
          </a:p>
        </p:txBody>
      </p:sp>
      <p:sp>
        <p:nvSpPr>
          <p:cNvPr id="174" name="Shape 174"/>
          <p:cNvSpPr txBox="1"/>
          <p:nvPr>
            <p:ph idx="1" type="body"/>
          </p:nvPr>
        </p:nvSpPr>
        <p:spPr>
          <a:xfrm>
            <a:off x="457200" y="1460499"/>
            <a:ext cx="8229600" cy="3465299"/>
          </a:xfrm>
          <a:prstGeom prst="rect">
            <a:avLst/>
          </a:prstGeom>
        </p:spPr>
        <p:txBody>
          <a:bodyPr anchorCtr="0" anchor="t" bIns="91425" lIns="91425" rIns="91425" tIns="91425">
            <a:noAutofit/>
          </a:bodyPr>
          <a:lstStyle/>
          <a:p>
            <a:pPr indent="-381000" lvl="0" marL="457200" rtl="0">
              <a:lnSpc>
                <a:spcPct val="115000"/>
              </a:lnSpc>
              <a:spcBef>
                <a:spcPts val="0"/>
              </a:spcBef>
              <a:buClr>
                <a:schemeClr val="dk1"/>
              </a:buClr>
              <a:buSzPct val="100000"/>
              <a:buChar char="●"/>
            </a:pPr>
            <a:r>
              <a:rPr lang="en" sz="2400" u="sng">
                <a:solidFill>
                  <a:schemeClr val="hlink"/>
                </a:solidFill>
                <a:hlinkClick r:id="rId3"/>
              </a:rPr>
              <a:t>Time Magazine recommends plans based on your interests.</a:t>
            </a:r>
            <a:r>
              <a:rPr lang="en" sz="2400">
                <a:solidFill>
                  <a:schemeClr val="dk1"/>
                </a:solidFill>
              </a:rPr>
              <a:t>  </a:t>
            </a:r>
          </a:p>
          <a:p>
            <a:pPr indent="-381000" lvl="0" marL="457200">
              <a:lnSpc>
                <a:spcPct val="115000"/>
              </a:lnSpc>
              <a:spcBef>
                <a:spcPts val="0"/>
              </a:spcBef>
              <a:buClr>
                <a:schemeClr val="dk1"/>
              </a:buClr>
              <a:buSzPct val="100000"/>
              <a:buChar char="●"/>
            </a:pPr>
            <a:r>
              <a:rPr lang="en" sz="2400">
                <a:solidFill>
                  <a:schemeClr val="dk1"/>
                </a:solidFill>
              </a:rPr>
              <a:t>Plans are included in your handouts.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 name="Shape 50"/>
        <p:cNvGrpSpPr/>
        <p:nvPr/>
      </p:nvGrpSpPr>
      <p:grpSpPr>
        <a:xfrm>
          <a:off x="0" y="0"/>
          <a:ext cx="0" cy="0"/>
          <a:chOff x="0" y="0"/>
          <a:chExt cx="0" cy="0"/>
        </a:xfrm>
      </p:grpSpPr>
      <p:sp>
        <p:nvSpPr>
          <p:cNvPr id="51" name="Shape 51"/>
          <p:cNvSpPr txBox="1"/>
          <p:nvPr>
            <p:ph type="title"/>
          </p:nvPr>
        </p:nvSpPr>
        <p:spPr>
          <a:xfrm>
            <a:off x="457200" y="205977"/>
            <a:ext cx="8229600" cy="1141499"/>
          </a:xfrm>
          <a:prstGeom prst="rect">
            <a:avLst/>
          </a:prstGeom>
        </p:spPr>
        <p:txBody>
          <a:bodyPr anchorCtr="0" anchor="b" bIns="91425" lIns="91425" rIns="91425" tIns="91425">
            <a:noAutofit/>
          </a:bodyPr>
          <a:lstStyle/>
          <a:p>
            <a:pPr lvl="0">
              <a:spcBef>
                <a:spcPts val="0"/>
              </a:spcBef>
              <a:buNone/>
            </a:pPr>
            <a:r>
              <a:rPr lang="en"/>
              <a:t>What we will cover</a:t>
            </a:r>
          </a:p>
        </p:txBody>
      </p:sp>
      <p:sp>
        <p:nvSpPr>
          <p:cNvPr id="52" name="Shape 52"/>
          <p:cNvSpPr txBox="1"/>
          <p:nvPr>
            <p:ph idx="1" type="body"/>
          </p:nvPr>
        </p:nvSpPr>
        <p:spPr>
          <a:xfrm>
            <a:off x="457200" y="1460499"/>
            <a:ext cx="8229600" cy="3465299"/>
          </a:xfrm>
          <a:prstGeom prst="rect">
            <a:avLst/>
          </a:prstGeom>
        </p:spPr>
        <p:txBody>
          <a:bodyPr anchorCtr="0" anchor="t" bIns="91425" lIns="91425" rIns="91425" tIns="91425">
            <a:noAutofit/>
          </a:bodyPr>
          <a:lstStyle/>
          <a:p>
            <a:pPr indent="-342900" lvl="0" marL="457200" rtl="0">
              <a:spcBef>
                <a:spcPts val="0"/>
              </a:spcBef>
              <a:buSzPct val="100000"/>
            </a:pPr>
            <a:r>
              <a:rPr lang="en" sz="1800"/>
              <a:t>What does it mean to cut the cable? </a:t>
            </a:r>
          </a:p>
          <a:p>
            <a:pPr lvl="0" rtl="0">
              <a:spcBef>
                <a:spcPts val="0"/>
              </a:spcBef>
              <a:buNone/>
            </a:pPr>
            <a:r>
              <a:t/>
            </a:r>
            <a:endParaRPr sz="1800"/>
          </a:p>
          <a:p>
            <a:pPr indent="-342900" lvl="0" marL="457200" rtl="0">
              <a:spcBef>
                <a:spcPts val="0"/>
              </a:spcBef>
              <a:buSzPct val="100000"/>
            </a:pPr>
            <a:r>
              <a:rPr lang="en" sz="1800"/>
              <a:t>What do you need to cut the cable? </a:t>
            </a:r>
          </a:p>
          <a:p>
            <a:pPr lvl="0" rtl="0">
              <a:spcBef>
                <a:spcPts val="0"/>
              </a:spcBef>
              <a:buNone/>
            </a:pPr>
            <a:r>
              <a:t/>
            </a:r>
            <a:endParaRPr sz="1800"/>
          </a:p>
          <a:p>
            <a:pPr indent="-342900" lvl="0" marL="457200" rtl="0">
              <a:spcBef>
                <a:spcPts val="0"/>
              </a:spcBef>
              <a:buSzPct val="100000"/>
            </a:pPr>
            <a:r>
              <a:rPr lang="en" sz="1800"/>
              <a:t>What technology, channels, and apps should you consider? </a:t>
            </a:r>
          </a:p>
          <a:p>
            <a:pPr lvl="0" rtl="0">
              <a:spcBef>
                <a:spcPts val="0"/>
              </a:spcBef>
              <a:buNone/>
            </a:pPr>
            <a:r>
              <a:t/>
            </a:r>
            <a:endParaRPr sz="1800"/>
          </a:p>
          <a:p>
            <a:pPr indent="-342900" lvl="0" marL="457200" rtl="0">
              <a:spcBef>
                <a:spcPts val="0"/>
              </a:spcBef>
              <a:buSzPct val="100000"/>
            </a:pPr>
            <a:r>
              <a:rPr lang="en" sz="1800"/>
              <a:t>How much does it cost the cut the cable? </a:t>
            </a:r>
          </a:p>
          <a:p>
            <a:pPr lvl="0" rtl="0">
              <a:spcBef>
                <a:spcPts val="0"/>
              </a:spcBef>
              <a:buNone/>
            </a:pPr>
            <a:r>
              <a:t/>
            </a:r>
            <a:endParaRPr sz="1800"/>
          </a:p>
          <a:p>
            <a:pPr indent="-342900" lvl="0" marL="457200" rtl="0">
              <a:spcBef>
                <a:spcPts val="0"/>
              </a:spcBef>
              <a:buSzPct val="100000"/>
            </a:pPr>
            <a:r>
              <a:rPr lang="en" sz="1800"/>
              <a:t>How do you choose from so many services? </a:t>
            </a:r>
          </a:p>
          <a:p>
            <a:pPr lvl="0">
              <a:spcBef>
                <a:spcPts val="0"/>
              </a:spcBef>
              <a:buNone/>
            </a:pPr>
            <a:r>
              <a:t/>
            </a:r>
            <a:endParaRPr sz="2400"/>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 name="Shape 56"/>
        <p:cNvGrpSpPr/>
        <p:nvPr/>
      </p:nvGrpSpPr>
      <p:grpSpPr>
        <a:xfrm>
          <a:off x="0" y="0"/>
          <a:ext cx="0" cy="0"/>
          <a:chOff x="0" y="0"/>
          <a:chExt cx="0" cy="0"/>
        </a:xfrm>
      </p:grpSpPr>
      <p:sp>
        <p:nvSpPr>
          <p:cNvPr id="57" name="Shape 57"/>
          <p:cNvSpPr txBox="1"/>
          <p:nvPr>
            <p:ph type="title"/>
          </p:nvPr>
        </p:nvSpPr>
        <p:spPr>
          <a:xfrm>
            <a:off x="457200" y="205977"/>
            <a:ext cx="8229600" cy="1141499"/>
          </a:xfrm>
          <a:prstGeom prst="rect">
            <a:avLst/>
          </a:prstGeom>
        </p:spPr>
        <p:txBody>
          <a:bodyPr anchorCtr="0" anchor="b" bIns="91425" lIns="91425" rIns="91425" tIns="91425">
            <a:noAutofit/>
          </a:bodyPr>
          <a:lstStyle/>
          <a:p>
            <a:pPr lvl="0">
              <a:spcBef>
                <a:spcPts val="0"/>
              </a:spcBef>
              <a:buNone/>
            </a:pPr>
            <a:r>
              <a:rPr lang="en" sz="3600"/>
              <a:t>What does it mean to cut the cable?</a:t>
            </a:r>
          </a:p>
        </p:txBody>
      </p:sp>
      <p:sp>
        <p:nvSpPr>
          <p:cNvPr id="58" name="Shape 58"/>
          <p:cNvSpPr txBox="1"/>
          <p:nvPr>
            <p:ph idx="1" type="body"/>
          </p:nvPr>
        </p:nvSpPr>
        <p:spPr>
          <a:xfrm>
            <a:off x="457200" y="1460499"/>
            <a:ext cx="8229600" cy="3465299"/>
          </a:xfrm>
          <a:prstGeom prst="rect">
            <a:avLst/>
          </a:prstGeom>
        </p:spPr>
        <p:txBody>
          <a:bodyPr anchorCtr="0" anchor="t" bIns="91425" lIns="91425" rIns="91425" tIns="91425">
            <a:noAutofit/>
          </a:bodyPr>
          <a:lstStyle/>
          <a:p>
            <a:pPr lvl="0" rtl="0">
              <a:spcBef>
                <a:spcPts val="0"/>
              </a:spcBef>
              <a:buNone/>
            </a:pPr>
            <a:r>
              <a:rPr lang="en" sz="2400"/>
              <a:t>Substituting your cable box includes using:</a:t>
            </a:r>
          </a:p>
          <a:p>
            <a:pPr lvl="0" rtl="0">
              <a:spcBef>
                <a:spcPts val="0"/>
              </a:spcBef>
              <a:buNone/>
            </a:pPr>
            <a:r>
              <a:t/>
            </a:r>
            <a:endParaRPr sz="1800"/>
          </a:p>
          <a:p>
            <a:pPr indent="-381000" lvl="0" marL="457200" rtl="0">
              <a:spcBef>
                <a:spcPts val="0"/>
              </a:spcBef>
              <a:buSzPct val="100000"/>
            </a:pPr>
            <a:r>
              <a:rPr b="1" lang="en" sz="2400"/>
              <a:t>HD Antennas</a:t>
            </a:r>
            <a:r>
              <a:rPr lang="en" sz="2400"/>
              <a:t> to capture all four major networks (FOX, ABC, NBC, and CBS), along with 10-15 other selections (PBS, CW, etc)</a:t>
            </a:r>
          </a:p>
          <a:p>
            <a:pPr lvl="0" rtl="0">
              <a:spcBef>
                <a:spcPts val="0"/>
              </a:spcBef>
              <a:buNone/>
            </a:pPr>
            <a:r>
              <a:t/>
            </a:r>
            <a:endParaRPr sz="1800"/>
          </a:p>
          <a:p>
            <a:pPr indent="-381000" lvl="0" marL="457200" rtl="0">
              <a:spcBef>
                <a:spcPts val="0"/>
              </a:spcBef>
              <a:buSzPct val="100000"/>
            </a:pPr>
            <a:r>
              <a:rPr b="1" lang="en" sz="2400"/>
              <a:t>Internet-based options</a:t>
            </a:r>
            <a:r>
              <a:rPr lang="en" sz="2400"/>
              <a:t> with an </a:t>
            </a:r>
            <a:r>
              <a:rPr b="1" lang="en" sz="2400"/>
              <a:t>access device</a:t>
            </a:r>
            <a:r>
              <a:rPr lang="en" sz="2400"/>
              <a:t> for on-demand and streaming media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x="0" y="0"/>
          <a:ext cx="0" cy="0"/>
          <a:chOff x="0" y="0"/>
          <a:chExt cx="0" cy="0"/>
        </a:xfrm>
      </p:grpSpPr>
      <p:sp>
        <p:nvSpPr>
          <p:cNvPr id="63" name="Shape 63"/>
          <p:cNvSpPr txBox="1"/>
          <p:nvPr>
            <p:ph type="title"/>
          </p:nvPr>
        </p:nvSpPr>
        <p:spPr>
          <a:xfrm>
            <a:off x="457200" y="205977"/>
            <a:ext cx="8229600" cy="1141499"/>
          </a:xfrm>
          <a:prstGeom prst="rect">
            <a:avLst/>
          </a:prstGeom>
        </p:spPr>
        <p:txBody>
          <a:bodyPr anchorCtr="0" anchor="b" bIns="91425" lIns="91425" rIns="91425" tIns="91425">
            <a:noAutofit/>
          </a:bodyPr>
          <a:lstStyle/>
          <a:p>
            <a:pPr lvl="0">
              <a:spcBef>
                <a:spcPts val="0"/>
              </a:spcBef>
              <a:buNone/>
            </a:pPr>
            <a:r>
              <a:rPr lang="en" sz="3600"/>
              <a:t>What do you need to cut the cable? </a:t>
            </a:r>
          </a:p>
        </p:txBody>
      </p:sp>
      <p:sp>
        <p:nvSpPr>
          <p:cNvPr id="64" name="Shape 64"/>
          <p:cNvSpPr txBox="1"/>
          <p:nvPr>
            <p:ph idx="1" type="body"/>
          </p:nvPr>
        </p:nvSpPr>
        <p:spPr>
          <a:xfrm>
            <a:off x="457200" y="1460500"/>
            <a:ext cx="8229600" cy="3465299"/>
          </a:xfrm>
          <a:prstGeom prst="rect">
            <a:avLst/>
          </a:prstGeom>
        </p:spPr>
        <p:txBody>
          <a:bodyPr anchorCtr="0" anchor="t" bIns="91425" lIns="91425" rIns="91425" tIns="91425">
            <a:noAutofit/>
          </a:bodyPr>
          <a:lstStyle/>
          <a:p>
            <a:pPr lvl="0" rtl="0">
              <a:lnSpc>
                <a:spcPct val="115000"/>
              </a:lnSpc>
              <a:spcBef>
                <a:spcPts val="0"/>
              </a:spcBef>
              <a:buNone/>
            </a:pPr>
            <a:r>
              <a:rPr b="1" lang="en" sz="1800">
                <a:solidFill>
                  <a:schemeClr val="dk1"/>
                </a:solidFill>
              </a:rPr>
              <a:t>Internet Connection</a:t>
            </a:r>
          </a:p>
          <a:p>
            <a:pPr lvl="0" rtl="0">
              <a:lnSpc>
                <a:spcPct val="115000"/>
              </a:lnSpc>
              <a:spcBef>
                <a:spcPts val="0"/>
              </a:spcBef>
              <a:buNone/>
            </a:pPr>
            <a:r>
              <a:t/>
            </a:r>
            <a:endParaRPr b="1" sz="1800">
              <a:solidFill>
                <a:schemeClr val="dk1"/>
              </a:solidFill>
            </a:endParaRPr>
          </a:p>
          <a:p>
            <a:pPr indent="-342900" lvl="0" marL="457200" rtl="0">
              <a:lnSpc>
                <a:spcPct val="115000"/>
              </a:lnSpc>
              <a:spcBef>
                <a:spcPts val="0"/>
              </a:spcBef>
              <a:buClr>
                <a:schemeClr val="dk1"/>
              </a:buClr>
              <a:buSzPct val="100000"/>
            </a:pPr>
            <a:r>
              <a:rPr lang="en" sz="1800">
                <a:solidFill>
                  <a:schemeClr val="dk1"/>
                </a:solidFill>
              </a:rPr>
              <a:t>Minimum download speed of 5 Mbps per streaming user in your household</a:t>
            </a:r>
          </a:p>
          <a:p>
            <a:pPr indent="-342900" lvl="0" marL="457200" rtl="0">
              <a:lnSpc>
                <a:spcPct val="115000"/>
              </a:lnSpc>
              <a:spcBef>
                <a:spcPts val="0"/>
              </a:spcBef>
              <a:buClr>
                <a:schemeClr val="dk1"/>
              </a:buClr>
              <a:buSzPct val="100000"/>
            </a:pPr>
            <a:r>
              <a:rPr lang="en" sz="1800" u="sng">
                <a:solidFill>
                  <a:schemeClr val="hlink"/>
                </a:solidFill>
                <a:hlinkClick r:id="rId3"/>
              </a:rPr>
              <a:t>Check on the internet service available for your home</a:t>
            </a:r>
            <a:r>
              <a:rPr lang="en" sz="1800">
                <a:solidFill>
                  <a:schemeClr val="dk1"/>
                </a:solidFill>
              </a:rPr>
              <a:t> </a:t>
            </a:r>
          </a:p>
          <a:p>
            <a:pPr lvl="0" rtl="0">
              <a:lnSpc>
                <a:spcPct val="115000"/>
              </a:lnSpc>
              <a:spcBef>
                <a:spcPts val="0"/>
              </a:spcBef>
              <a:buNone/>
            </a:pPr>
            <a:r>
              <a:t/>
            </a:r>
            <a:endParaRPr sz="1800">
              <a:solidFill>
                <a:schemeClr val="dk1"/>
              </a:solidFill>
            </a:endParaRPr>
          </a:p>
          <a:p>
            <a:pPr lvl="0" rtl="0">
              <a:spcBef>
                <a:spcPts val="0"/>
              </a:spcBef>
              <a:buClr>
                <a:schemeClr val="dk1"/>
              </a:buClr>
              <a:buSzPct val="61111"/>
              <a:buFont typeface="Arial"/>
              <a:buNone/>
            </a:pPr>
            <a:r>
              <a:rPr b="1" lang="en" sz="1800"/>
              <a:t>Access Device</a:t>
            </a:r>
          </a:p>
          <a:p>
            <a:pPr lvl="0" rtl="0">
              <a:spcBef>
                <a:spcPts val="0"/>
              </a:spcBef>
              <a:buNone/>
            </a:pPr>
            <a:r>
              <a:t/>
            </a:r>
            <a:endParaRPr b="1" sz="1000"/>
          </a:p>
          <a:p>
            <a:pPr indent="-342900" lvl="0" marL="457200" rtl="0">
              <a:spcBef>
                <a:spcPts val="0"/>
              </a:spcBef>
              <a:buSzPct val="100000"/>
            </a:pPr>
            <a:r>
              <a:rPr lang="en" sz="1800"/>
              <a:t>Set-top boxes</a:t>
            </a:r>
          </a:p>
          <a:p>
            <a:pPr indent="-342900" lvl="0" marL="457200" rtl="0">
              <a:spcBef>
                <a:spcPts val="0"/>
              </a:spcBef>
              <a:buSzPct val="100000"/>
            </a:pPr>
            <a:r>
              <a:rPr lang="en" sz="1800"/>
              <a:t>HDMI sticks </a:t>
            </a:r>
          </a:p>
          <a:p>
            <a:pPr indent="-342900" lvl="0" marL="457200" rtl="0">
              <a:spcBef>
                <a:spcPts val="0"/>
              </a:spcBef>
              <a:buSzPct val="100000"/>
            </a:pPr>
            <a:r>
              <a:rPr lang="en" sz="1800"/>
              <a:t>Not every device has access to the same channels and apps. </a:t>
            </a:r>
          </a:p>
          <a:p>
            <a:pPr lvl="0" rtl="0">
              <a:spcBef>
                <a:spcPts val="0"/>
              </a:spcBef>
              <a:buClr>
                <a:schemeClr val="dk1"/>
              </a:buClr>
              <a:buSzPct val="61111"/>
              <a:buFont typeface="Arial"/>
              <a:buNone/>
            </a:pPr>
            <a:r>
              <a:t/>
            </a:r>
            <a:endParaRPr sz="1800"/>
          </a:p>
          <a:p>
            <a:pPr lvl="0" rtl="0">
              <a:lnSpc>
                <a:spcPct val="115000"/>
              </a:lnSpc>
              <a:spcBef>
                <a:spcPts val="0"/>
              </a:spcBef>
              <a:buNone/>
            </a:pPr>
            <a:r>
              <a:t/>
            </a:r>
            <a:endParaRPr sz="1800">
              <a:solidFill>
                <a:schemeClr val="dk1"/>
              </a:solidFill>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x="0" y="0"/>
          <a:ext cx="0" cy="0"/>
          <a:chOff x="0" y="0"/>
          <a:chExt cx="0" cy="0"/>
        </a:xfrm>
      </p:grpSpPr>
      <p:sp>
        <p:nvSpPr>
          <p:cNvPr id="69" name="Shape 69"/>
          <p:cNvSpPr txBox="1"/>
          <p:nvPr>
            <p:ph type="title"/>
          </p:nvPr>
        </p:nvSpPr>
        <p:spPr>
          <a:xfrm>
            <a:off x="457200" y="205977"/>
            <a:ext cx="8229600" cy="1141499"/>
          </a:xfrm>
          <a:prstGeom prst="rect">
            <a:avLst/>
          </a:prstGeom>
        </p:spPr>
        <p:txBody>
          <a:bodyPr anchorCtr="0" anchor="b" bIns="91425" lIns="91425" rIns="91425" tIns="91425">
            <a:noAutofit/>
          </a:bodyPr>
          <a:lstStyle/>
          <a:p>
            <a:pPr lvl="0" rtl="0">
              <a:spcBef>
                <a:spcPts val="0"/>
              </a:spcBef>
              <a:buNone/>
            </a:pPr>
            <a:r>
              <a:rPr lang="en"/>
              <a:t>Access Devices</a:t>
            </a:r>
          </a:p>
        </p:txBody>
      </p:sp>
      <p:pic>
        <p:nvPicPr>
          <p:cNvPr id="70" name="Shape 70"/>
          <p:cNvPicPr preferRelativeResize="0"/>
          <p:nvPr/>
        </p:nvPicPr>
        <p:blipFill>
          <a:blip r:embed="rId3">
            <a:alphaModFix/>
          </a:blip>
          <a:stretch>
            <a:fillRect/>
          </a:stretch>
        </p:blipFill>
        <p:spPr>
          <a:xfrm>
            <a:off x="1692875" y="1581574"/>
            <a:ext cx="5370525" cy="3008824"/>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x="0" y="0"/>
          <a:ext cx="0" cy="0"/>
          <a:chOff x="0" y="0"/>
          <a:chExt cx="0" cy="0"/>
        </a:xfrm>
      </p:grpSpPr>
      <p:sp>
        <p:nvSpPr>
          <p:cNvPr id="75" name="Shape 75"/>
          <p:cNvSpPr txBox="1"/>
          <p:nvPr>
            <p:ph type="title"/>
          </p:nvPr>
        </p:nvSpPr>
        <p:spPr>
          <a:xfrm>
            <a:off x="457200" y="205977"/>
            <a:ext cx="8229600" cy="1141499"/>
          </a:xfrm>
          <a:prstGeom prst="rect">
            <a:avLst/>
          </a:prstGeom>
        </p:spPr>
        <p:txBody>
          <a:bodyPr anchorCtr="0" anchor="b" bIns="91425" lIns="91425" rIns="91425" tIns="91425">
            <a:noAutofit/>
          </a:bodyPr>
          <a:lstStyle/>
          <a:p>
            <a:pPr lvl="0">
              <a:spcBef>
                <a:spcPts val="0"/>
              </a:spcBef>
              <a:buClr>
                <a:srgbClr val="000000"/>
              </a:buClr>
              <a:buSzPct val="25000"/>
              <a:buFont typeface="Arial"/>
              <a:buNone/>
            </a:pPr>
            <a:r>
              <a:rPr lang="en"/>
              <a:t>Apple TV</a:t>
            </a:r>
          </a:p>
        </p:txBody>
      </p:sp>
      <p:sp>
        <p:nvSpPr>
          <p:cNvPr id="76" name="Shape 76"/>
          <p:cNvSpPr txBox="1"/>
          <p:nvPr>
            <p:ph idx="1" type="body"/>
          </p:nvPr>
        </p:nvSpPr>
        <p:spPr>
          <a:xfrm>
            <a:off x="457200" y="1460499"/>
            <a:ext cx="4030200" cy="3465299"/>
          </a:xfrm>
          <a:prstGeom prst="rect">
            <a:avLst/>
          </a:prstGeom>
        </p:spPr>
        <p:txBody>
          <a:bodyPr anchorCtr="0" anchor="t" bIns="91425" lIns="91425" rIns="91425" tIns="91425">
            <a:noAutofit/>
          </a:bodyPr>
          <a:lstStyle/>
          <a:p>
            <a:pPr indent="-342900" lvl="0" marL="457200" rtl="0">
              <a:spcBef>
                <a:spcPts val="0"/>
              </a:spcBef>
              <a:buSzPct val="100000"/>
            </a:pPr>
            <a:r>
              <a:rPr lang="en" sz="1800"/>
              <a:t>Price: $69</a:t>
            </a:r>
          </a:p>
          <a:p>
            <a:pPr indent="-342900" lvl="0" marL="457200" rtl="0">
              <a:spcBef>
                <a:spcPts val="0"/>
              </a:spcBef>
              <a:buSzPct val="100000"/>
            </a:pPr>
            <a:r>
              <a:rPr lang="en" sz="1800"/>
              <a:t>Why it's great: An excellent iOS companion</a:t>
            </a:r>
          </a:p>
          <a:p>
            <a:pPr indent="-342900" lvl="0" marL="457200" rtl="0">
              <a:spcBef>
                <a:spcPts val="0"/>
              </a:spcBef>
              <a:buSzPct val="100000"/>
            </a:pPr>
            <a:r>
              <a:rPr lang="en" sz="1800"/>
              <a:t>The Highlights:</a:t>
            </a:r>
          </a:p>
          <a:p>
            <a:pPr indent="-342900" lvl="1" marL="914400" rtl="0">
              <a:spcBef>
                <a:spcPts val="0"/>
              </a:spcBef>
              <a:buSzPct val="100000"/>
            </a:pPr>
            <a:r>
              <a:rPr lang="en" sz="1800"/>
              <a:t>It “just works” in the Apple ecosystem</a:t>
            </a:r>
          </a:p>
          <a:p>
            <a:pPr indent="-342900" lvl="1" marL="914400" rtl="0">
              <a:spcBef>
                <a:spcPts val="0"/>
              </a:spcBef>
              <a:buSzPct val="100000"/>
            </a:pPr>
            <a:r>
              <a:rPr lang="en" sz="1800"/>
              <a:t>AirPlay Mirroring</a:t>
            </a:r>
          </a:p>
          <a:p>
            <a:pPr indent="-342900" lvl="1" marL="914400" rtl="0">
              <a:spcBef>
                <a:spcPts val="0"/>
              </a:spcBef>
              <a:buSzPct val="100000"/>
            </a:pPr>
            <a:r>
              <a:rPr lang="en" sz="1800"/>
              <a:t>Plenty of apps (except Amazon)</a:t>
            </a:r>
          </a:p>
          <a:p>
            <a:pPr lvl="0" rtl="0">
              <a:spcBef>
                <a:spcPts val="0"/>
              </a:spcBef>
              <a:buClr>
                <a:schemeClr val="dk1"/>
              </a:buClr>
              <a:buSzPct val="61111"/>
              <a:buFont typeface="Arial"/>
              <a:buNone/>
            </a:pPr>
            <a:r>
              <a:t/>
            </a:r>
            <a:endParaRPr sz="1800"/>
          </a:p>
          <a:p>
            <a:pPr lvl="0">
              <a:spcBef>
                <a:spcPts val="0"/>
              </a:spcBef>
              <a:buNone/>
            </a:pPr>
            <a:r>
              <a:t/>
            </a:r>
            <a:endParaRPr sz="1800"/>
          </a:p>
        </p:txBody>
      </p:sp>
      <p:pic>
        <p:nvPicPr>
          <p:cNvPr id="77" name="Shape 77"/>
          <p:cNvPicPr preferRelativeResize="0"/>
          <p:nvPr/>
        </p:nvPicPr>
        <p:blipFill>
          <a:blip r:embed="rId3">
            <a:alphaModFix/>
          </a:blip>
          <a:stretch>
            <a:fillRect/>
          </a:stretch>
        </p:blipFill>
        <p:spPr>
          <a:xfrm>
            <a:off x="4656675" y="1460500"/>
            <a:ext cx="4030200" cy="3025448"/>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x="0" y="0"/>
          <a:ext cx="0" cy="0"/>
          <a:chOff x="0" y="0"/>
          <a:chExt cx="0" cy="0"/>
        </a:xfrm>
      </p:grpSpPr>
      <p:sp>
        <p:nvSpPr>
          <p:cNvPr id="82" name="Shape 82"/>
          <p:cNvSpPr txBox="1"/>
          <p:nvPr>
            <p:ph type="title"/>
          </p:nvPr>
        </p:nvSpPr>
        <p:spPr>
          <a:xfrm>
            <a:off x="457200" y="205977"/>
            <a:ext cx="8229600" cy="1141499"/>
          </a:xfrm>
          <a:prstGeom prst="rect">
            <a:avLst/>
          </a:prstGeom>
        </p:spPr>
        <p:txBody>
          <a:bodyPr anchorCtr="0" anchor="b" bIns="91425" lIns="91425" rIns="91425" tIns="91425">
            <a:noAutofit/>
          </a:bodyPr>
          <a:lstStyle/>
          <a:p>
            <a:pPr lvl="0" rtl="0">
              <a:spcBef>
                <a:spcPts val="0"/>
              </a:spcBef>
              <a:buNone/>
            </a:pPr>
            <a:r>
              <a:rPr lang="en"/>
              <a:t>Roku Stick</a:t>
            </a:r>
          </a:p>
        </p:txBody>
      </p:sp>
      <p:sp>
        <p:nvSpPr>
          <p:cNvPr id="83" name="Shape 83"/>
          <p:cNvSpPr txBox="1"/>
          <p:nvPr>
            <p:ph idx="1" type="body"/>
          </p:nvPr>
        </p:nvSpPr>
        <p:spPr>
          <a:xfrm>
            <a:off x="457200" y="1460499"/>
            <a:ext cx="4030200" cy="3465299"/>
          </a:xfrm>
          <a:prstGeom prst="rect">
            <a:avLst/>
          </a:prstGeom>
        </p:spPr>
        <p:txBody>
          <a:bodyPr anchorCtr="0" anchor="t" bIns="91425" lIns="91425" rIns="91425" tIns="91425">
            <a:noAutofit/>
          </a:bodyPr>
          <a:lstStyle/>
          <a:p>
            <a:pPr indent="-342900" lvl="0" marL="457200" rtl="0">
              <a:lnSpc>
                <a:spcPct val="115000"/>
              </a:lnSpc>
              <a:spcBef>
                <a:spcPts val="0"/>
              </a:spcBef>
              <a:buClr>
                <a:schemeClr val="dk1"/>
              </a:buClr>
              <a:buSzPct val="100000"/>
            </a:pPr>
            <a:r>
              <a:rPr lang="en" sz="1800">
                <a:solidFill>
                  <a:schemeClr val="dk1"/>
                </a:solidFill>
              </a:rPr>
              <a:t>Price: $50</a:t>
            </a:r>
          </a:p>
          <a:p>
            <a:pPr indent="-342900" lvl="0" marL="457200" rtl="0">
              <a:lnSpc>
                <a:spcPct val="115000"/>
              </a:lnSpc>
              <a:spcBef>
                <a:spcPts val="0"/>
              </a:spcBef>
              <a:buClr>
                <a:schemeClr val="dk1"/>
              </a:buClr>
              <a:buSzPct val="100000"/>
            </a:pPr>
            <a:r>
              <a:rPr lang="en" sz="1800">
                <a:solidFill>
                  <a:schemeClr val="dk1"/>
                </a:solidFill>
              </a:rPr>
              <a:t>Pros: More choice of devices, more apps</a:t>
            </a:r>
          </a:p>
          <a:p>
            <a:pPr indent="-342900" lvl="0" marL="457200" rtl="0">
              <a:lnSpc>
                <a:spcPct val="115000"/>
              </a:lnSpc>
              <a:spcBef>
                <a:spcPts val="0"/>
              </a:spcBef>
              <a:buClr>
                <a:schemeClr val="dk1"/>
              </a:buClr>
              <a:buSzPct val="100000"/>
            </a:pPr>
            <a:r>
              <a:rPr lang="en" sz="1800">
                <a:solidFill>
                  <a:schemeClr val="dk1"/>
                </a:solidFill>
              </a:rPr>
              <a:t>The Highlights: </a:t>
            </a:r>
          </a:p>
          <a:p>
            <a:pPr indent="-342900" lvl="1" marL="914400" rtl="0">
              <a:lnSpc>
                <a:spcPct val="115000"/>
              </a:lnSpc>
              <a:spcBef>
                <a:spcPts val="0"/>
              </a:spcBef>
              <a:buClr>
                <a:schemeClr val="dk1"/>
              </a:buClr>
              <a:buSzPct val="100000"/>
            </a:pPr>
            <a:r>
              <a:rPr lang="en" sz="1800">
                <a:solidFill>
                  <a:schemeClr val="dk1"/>
                </a:solidFill>
              </a:rPr>
              <a:t>Multiple hardware and pricing options</a:t>
            </a:r>
          </a:p>
          <a:p>
            <a:pPr indent="-342900" lvl="1" marL="914400" rtl="0">
              <a:lnSpc>
                <a:spcPct val="115000"/>
              </a:lnSpc>
              <a:spcBef>
                <a:spcPts val="0"/>
              </a:spcBef>
              <a:buClr>
                <a:schemeClr val="dk1"/>
              </a:buClr>
              <a:buSzPct val="100000"/>
            </a:pPr>
            <a:r>
              <a:rPr lang="en" sz="1800">
                <a:solidFill>
                  <a:schemeClr val="dk1"/>
                </a:solidFill>
              </a:rPr>
              <a:t>Over 2,000 apps </a:t>
            </a:r>
          </a:p>
          <a:p>
            <a:pPr indent="-342900" lvl="1" marL="914400" rtl="0">
              <a:lnSpc>
                <a:spcPct val="115000"/>
              </a:lnSpc>
              <a:spcBef>
                <a:spcPts val="0"/>
              </a:spcBef>
              <a:buClr>
                <a:schemeClr val="dk1"/>
              </a:buClr>
              <a:buSzPct val="100000"/>
            </a:pPr>
            <a:r>
              <a:rPr lang="en" sz="1800">
                <a:solidFill>
                  <a:schemeClr val="dk1"/>
                </a:solidFill>
              </a:rPr>
              <a:t>Best-in-class cross-platform search</a:t>
            </a:r>
          </a:p>
          <a:p>
            <a:pPr indent="-342900" lvl="1" marL="914400" rtl="0">
              <a:lnSpc>
                <a:spcPct val="115000"/>
              </a:lnSpc>
              <a:spcBef>
                <a:spcPts val="0"/>
              </a:spcBef>
              <a:buClr>
                <a:schemeClr val="dk1"/>
              </a:buClr>
              <a:buSzPct val="100000"/>
            </a:pPr>
            <a:r>
              <a:rPr lang="en" sz="1800">
                <a:solidFill>
                  <a:schemeClr val="dk1"/>
                </a:solidFill>
              </a:rPr>
              <a:t>Content-agnostic</a:t>
            </a:r>
          </a:p>
          <a:p>
            <a:pPr lvl="0" rtl="0">
              <a:spcBef>
                <a:spcPts val="0"/>
              </a:spcBef>
              <a:buNone/>
            </a:pPr>
            <a:r>
              <a:t/>
            </a:r>
            <a:endParaRPr sz="1800"/>
          </a:p>
          <a:p>
            <a:pPr lvl="0" rtl="0">
              <a:spcBef>
                <a:spcPts val="0"/>
              </a:spcBef>
              <a:buNone/>
            </a:pPr>
            <a:r>
              <a:t/>
            </a:r>
            <a:endParaRPr sz="1800"/>
          </a:p>
        </p:txBody>
      </p:sp>
      <p:pic>
        <p:nvPicPr>
          <p:cNvPr id="84" name="Shape 84"/>
          <p:cNvPicPr preferRelativeResize="0"/>
          <p:nvPr/>
        </p:nvPicPr>
        <p:blipFill>
          <a:blip r:embed="rId3">
            <a:alphaModFix/>
          </a:blip>
          <a:stretch>
            <a:fillRect/>
          </a:stretch>
        </p:blipFill>
        <p:spPr>
          <a:xfrm>
            <a:off x="4656600" y="1461900"/>
            <a:ext cx="4030199" cy="2673657"/>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457200" y="205977"/>
            <a:ext cx="8229600" cy="1141499"/>
          </a:xfrm>
          <a:prstGeom prst="rect">
            <a:avLst/>
          </a:prstGeom>
        </p:spPr>
        <p:txBody>
          <a:bodyPr anchorCtr="0" anchor="b" bIns="91425" lIns="91425" rIns="91425" tIns="91425">
            <a:noAutofit/>
          </a:bodyPr>
          <a:lstStyle/>
          <a:p>
            <a:pPr lvl="0" rtl="0">
              <a:spcBef>
                <a:spcPts val="0"/>
              </a:spcBef>
              <a:buNone/>
            </a:pPr>
            <a:r>
              <a:rPr lang="en"/>
              <a:t>Google Chromecast</a:t>
            </a:r>
          </a:p>
        </p:txBody>
      </p:sp>
      <p:sp>
        <p:nvSpPr>
          <p:cNvPr id="90" name="Shape 90"/>
          <p:cNvSpPr txBox="1"/>
          <p:nvPr>
            <p:ph idx="1" type="body"/>
          </p:nvPr>
        </p:nvSpPr>
        <p:spPr>
          <a:xfrm>
            <a:off x="225950" y="1460500"/>
            <a:ext cx="4261500" cy="3465299"/>
          </a:xfrm>
          <a:prstGeom prst="rect">
            <a:avLst/>
          </a:prstGeom>
        </p:spPr>
        <p:txBody>
          <a:bodyPr anchorCtr="0" anchor="t" bIns="91425" lIns="91425" rIns="91425" tIns="91425">
            <a:noAutofit/>
          </a:bodyPr>
          <a:lstStyle/>
          <a:p>
            <a:pPr indent="-342900" lvl="0" marL="457200" rtl="0">
              <a:lnSpc>
                <a:spcPct val="115000"/>
              </a:lnSpc>
              <a:spcBef>
                <a:spcPts val="0"/>
              </a:spcBef>
              <a:buClr>
                <a:schemeClr val="dk1"/>
              </a:buClr>
              <a:buSzPct val="100000"/>
            </a:pPr>
            <a:r>
              <a:rPr lang="en" sz="1800">
                <a:solidFill>
                  <a:schemeClr val="dk1"/>
                </a:solidFill>
              </a:rPr>
              <a:t>Price: $35</a:t>
            </a:r>
          </a:p>
          <a:p>
            <a:pPr indent="-342900" lvl="0" marL="457200" rtl="0">
              <a:lnSpc>
                <a:spcPct val="115000"/>
              </a:lnSpc>
              <a:spcBef>
                <a:spcPts val="0"/>
              </a:spcBef>
              <a:buClr>
                <a:schemeClr val="dk1"/>
              </a:buClr>
              <a:buSzPct val="100000"/>
            </a:pPr>
            <a:r>
              <a:rPr lang="en" sz="1800">
                <a:solidFill>
                  <a:schemeClr val="dk1"/>
                </a:solidFill>
              </a:rPr>
              <a:t>Pros: Cheap, simple and small</a:t>
            </a:r>
          </a:p>
          <a:p>
            <a:pPr indent="-342900" lvl="0" marL="457200" rtl="0">
              <a:lnSpc>
                <a:spcPct val="115000"/>
              </a:lnSpc>
              <a:spcBef>
                <a:spcPts val="0"/>
              </a:spcBef>
              <a:buClr>
                <a:schemeClr val="dk1"/>
              </a:buClr>
              <a:buSzPct val="100000"/>
            </a:pPr>
            <a:r>
              <a:rPr lang="en" sz="1800">
                <a:solidFill>
                  <a:schemeClr val="dk1"/>
                </a:solidFill>
              </a:rPr>
              <a:t>The Highlights: </a:t>
            </a:r>
          </a:p>
          <a:p>
            <a:pPr indent="-342900" lvl="1" marL="914400" rtl="0">
              <a:lnSpc>
                <a:spcPct val="115000"/>
              </a:lnSpc>
              <a:spcBef>
                <a:spcPts val="0"/>
              </a:spcBef>
              <a:buClr>
                <a:schemeClr val="dk1"/>
              </a:buClr>
              <a:buSzPct val="100000"/>
            </a:pPr>
            <a:r>
              <a:rPr lang="en" sz="1800">
                <a:solidFill>
                  <a:schemeClr val="dk1"/>
                </a:solidFill>
              </a:rPr>
              <a:t>Major apps covered, catalog growing</a:t>
            </a:r>
          </a:p>
          <a:p>
            <a:pPr indent="-342900" lvl="1" marL="914400" rtl="0">
              <a:lnSpc>
                <a:spcPct val="115000"/>
              </a:lnSpc>
              <a:spcBef>
                <a:spcPts val="0"/>
              </a:spcBef>
              <a:buClr>
                <a:schemeClr val="dk1"/>
              </a:buClr>
              <a:buSzPct val="100000"/>
            </a:pPr>
            <a:r>
              <a:rPr lang="en" sz="1800">
                <a:solidFill>
                  <a:schemeClr val="dk1"/>
                </a:solidFill>
              </a:rPr>
              <a:t>No onscreen user interface or standard remote</a:t>
            </a:r>
          </a:p>
          <a:p>
            <a:pPr indent="-342900" lvl="1" marL="914400" rtl="0">
              <a:lnSpc>
                <a:spcPct val="115000"/>
              </a:lnSpc>
              <a:spcBef>
                <a:spcPts val="0"/>
              </a:spcBef>
              <a:buClr>
                <a:schemeClr val="dk1"/>
              </a:buClr>
              <a:buSzPct val="100000"/>
            </a:pPr>
            <a:r>
              <a:rPr lang="en" sz="1800">
                <a:solidFill>
                  <a:schemeClr val="dk1"/>
                </a:solidFill>
              </a:rPr>
              <a:t>No cross-platform search</a:t>
            </a:r>
          </a:p>
          <a:p>
            <a:pPr indent="-342900" lvl="1" marL="914400" rtl="0">
              <a:lnSpc>
                <a:spcPct val="115000"/>
              </a:lnSpc>
              <a:spcBef>
                <a:spcPts val="0"/>
              </a:spcBef>
              <a:buClr>
                <a:schemeClr val="dk1"/>
              </a:buClr>
              <a:buSzPct val="100000"/>
            </a:pPr>
            <a:r>
              <a:rPr lang="en" sz="1800">
                <a:solidFill>
                  <a:schemeClr val="dk1"/>
                </a:solidFill>
              </a:rPr>
              <a:t>Screen mirroring can be spotty </a:t>
            </a:r>
          </a:p>
          <a:p>
            <a:pPr lvl="0" rtl="0">
              <a:spcBef>
                <a:spcPts val="0"/>
              </a:spcBef>
              <a:buNone/>
            </a:pPr>
            <a:r>
              <a:t/>
            </a:r>
            <a:endParaRPr sz="1800"/>
          </a:p>
          <a:p>
            <a:pPr lvl="0" rtl="0">
              <a:spcBef>
                <a:spcPts val="0"/>
              </a:spcBef>
              <a:buNone/>
            </a:pPr>
            <a:r>
              <a:t/>
            </a:r>
            <a:endParaRPr sz="1800"/>
          </a:p>
        </p:txBody>
      </p:sp>
      <p:pic>
        <p:nvPicPr>
          <p:cNvPr id="91" name="Shape 91"/>
          <p:cNvPicPr preferRelativeResize="0"/>
          <p:nvPr/>
        </p:nvPicPr>
        <p:blipFill>
          <a:blip r:embed="rId3">
            <a:alphaModFix/>
          </a:blip>
          <a:stretch>
            <a:fillRect/>
          </a:stretch>
        </p:blipFill>
        <p:spPr>
          <a:xfrm>
            <a:off x="4656681" y="1460500"/>
            <a:ext cx="4030199" cy="2863951"/>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type="title"/>
          </p:nvPr>
        </p:nvSpPr>
        <p:spPr>
          <a:xfrm>
            <a:off x="457200" y="205977"/>
            <a:ext cx="8229600" cy="1141499"/>
          </a:xfrm>
          <a:prstGeom prst="rect">
            <a:avLst/>
          </a:prstGeom>
        </p:spPr>
        <p:txBody>
          <a:bodyPr anchorCtr="0" anchor="b" bIns="91425" lIns="91425" rIns="91425" tIns="91425">
            <a:noAutofit/>
          </a:bodyPr>
          <a:lstStyle/>
          <a:p>
            <a:pPr lvl="0">
              <a:spcBef>
                <a:spcPts val="0"/>
              </a:spcBef>
              <a:buNone/>
            </a:pPr>
            <a:r>
              <a:rPr lang="en" sz="3600"/>
              <a:t>Technology, Channels, and Apps</a:t>
            </a:r>
          </a:p>
        </p:txBody>
      </p:sp>
      <p:pic>
        <p:nvPicPr>
          <p:cNvPr id="97" name="Shape 97"/>
          <p:cNvPicPr preferRelativeResize="0"/>
          <p:nvPr/>
        </p:nvPicPr>
        <p:blipFill>
          <a:blip r:embed="rId3">
            <a:alphaModFix/>
          </a:blip>
          <a:stretch>
            <a:fillRect/>
          </a:stretch>
        </p:blipFill>
        <p:spPr>
          <a:xfrm>
            <a:off x="374295" y="1546773"/>
            <a:ext cx="1947724" cy="1303875"/>
          </a:xfrm>
          <a:prstGeom prst="rect">
            <a:avLst/>
          </a:prstGeom>
          <a:noFill/>
          <a:ln>
            <a:noFill/>
          </a:ln>
        </p:spPr>
      </p:pic>
      <p:pic>
        <p:nvPicPr>
          <p:cNvPr id="98" name="Shape 98"/>
          <p:cNvPicPr preferRelativeResize="0"/>
          <p:nvPr/>
        </p:nvPicPr>
        <p:blipFill>
          <a:blip r:embed="rId4">
            <a:alphaModFix/>
          </a:blip>
          <a:stretch>
            <a:fillRect/>
          </a:stretch>
        </p:blipFill>
        <p:spPr>
          <a:xfrm>
            <a:off x="1918000" y="2584550"/>
            <a:ext cx="1734502" cy="1303874"/>
          </a:xfrm>
          <a:prstGeom prst="rect">
            <a:avLst/>
          </a:prstGeom>
          <a:noFill/>
          <a:ln>
            <a:noFill/>
          </a:ln>
        </p:spPr>
      </p:pic>
      <p:pic>
        <p:nvPicPr>
          <p:cNvPr id="99" name="Shape 99"/>
          <p:cNvPicPr preferRelativeResize="0"/>
          <p:nvPr/>
        </p:nvPicPr>
        <p:blipFill>
          <a:blip r:embed="rId5">
            <a:alphaModFix/>
          </a:blip>
          <a:stretch>
            <a:fillRect/>
          </a:stretch>
        </p:blipFill>
        <p:spPr>
          <a:xfrm>
            <a:off x="3049275" y="1591687"/>
            <a:ext cx="2797037" cy="1303874"/>
          </a:xfrm>
          <a:prstGeom prst="rect">
            <a:avLst/>
          </a:prstGeom>
          <a:noFill/>
          <a:ln>
            <a:noFill/>
          </a:ln>
        </p:spPr>
      </p:pic>
      <p:pic>
        <p:nvPicPr>
          <p:cNvPr id="100" name="Shape 100"/>
          <p:cNvPicPr preferRelativeResize="0"/>
          <p:nvPr/>
        </p:nvPicPr>
        <p:blipFill>
          <a:blip r:embed="rId6">
            <a:alphaModFix/>
          </a:blip>
          <a:stretch>
            <a:fillRect/>
          </a:stretch>
        </p:blipFill>
        <p:spPr>
          <a:xfrm>
            <a:off x="5569675" y="2675350"/>
            <a:ext cx="1303874" cy="1303874"/>
          </a:xfrm>
          <a:prstGeom prst="rect">
            <a:avLst/>
          </a:prstGeom>
          <a:noFill/>
          <a:ln>
            <a:noFill/>
          </a:ln>
        </p:spPr>
      </p:pic>
      <p:pic>
        <p:nvPicPr>
          <p:cNvPr id="101" name="Shape 101"/>
          <p:cNvPicPr preferRelativeResize="0"/>
          <p:nvPr/>
        </p:nvPicPr>
        <p:blipFill>
          <a:blip r:embed="rId7">
            <a:alphaModFix/>
          </a:blip>
          <a:stretch>
            <a:fillRect/>
          </a:stretch>
        </p:blipFill>
        <p:spPr>
          <a:xfrm>
            <a:off x="6739075" y="1592150"/>
            <a:ext cx="1947725" cy="1302952"/>
          </a:xfrm>
          <a:prstGeom prst="rect">
            <a:avLst/>
          </a:prstGeom>
          <a:noFill/>
          <a:ln>
            <a:noFill/>
          </a:ln>
        </p:spPr>
      </p:pic>
      <p:pic>
        <p:nvPicPr>
          <p:cNvPr id="102" name="Shape 102"/>
          <p:cNvPicPr preferRelativeResize="0"/>
          <p:nvPr/>
        </p:nvPicPr>
        <p:blipFill>
          <a:blip r:embed="rId8">
            <a:alphaModFix/>
          </a:blip>
          <a:stretch>
            <a:fillRect/>
          </a:stretch>
        </p:blipFill>
        <p:spPr>
          <a:xfrm>
            <a:off x="374300" y="3585565"/>
            <a:ext cx="1947724" cy="1360635"/>
          </a:xfrm>
          <a:prstGeom prst="rect">
            <a:avLst/>
          </a:prstGeom>
          <a:noFill/>
          <a:ln>
            <a:noFill/>
          </a:ln>
        </p:spPr>
      </p:pic>
      <p:pic>
        <p:nvPicPr>
          <p:cNvPr id="103" name="Shape 103"/>
          <p:cNvPicPr preferRelativeResize="0"/>
          <p:nvPr/>
        </p:nvPicPr>
        <p:blipFill>
          <a:blip r:embed="rId9">
            <a:alphaModFix/>
          </a:blip>
          <a:stretch>
            <a:fillRect/>
          </a:stretch>
        </p:blipFill>
        <p:spPr>
          <a:xfrm>
            <a:off x="3483612" y="3585575"/>
            <a:ext cx="2247321" cy="1258500"/>
          </a:xfrm>
          <a:prstGeom prst="rect">
            <a:avLst/>
          </a:prstGeom>
          <a:noFill/>
          <a:ln>
            <a:noFill/>
          </a:ln>
        </p:spPr>
      </p:pic>
      <p:pic>
        <p:nvPicPr>
          <p:cNvPr id="104" name="Shape 104"/>
          <p:cNvPicPr preferRelativeResize="0"/>
          <p:nvPr/>
        </p:nvPicPr>
        <p:blipFill>
          <a:blip r:embed="rId10">
            <a:alphaModFix/>
          </a:blip>
          <a:stretch>
            <a:fillRect/>
          </a:stretch>
        </p:blipFill>
        <p:spPr>
          <a:xfrm>
            <a:off x="6439475" y="3585575"/>
            <a:ext cx="2247324" cy="1258500"/>
          </a:xfrm>
          <a:prstGeom prst="rect">
            <a:avLst/>
          </a:prstGeom>
          <a:noFill/>
          <a:ln>
            <a:noFill/>
          </a:ln>
        </p:spPr>
      </p:pic>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modern">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