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9" r:id="rId1"/>
  </p:sldMasterIdLst>
  <p:notesMasterIdLst>
    <p:notesMasterId r:id="rId10"/>
  </p:notesMasterIdLst>
  <p:sldIdLst>
    <p:sldId id="262" r:id="rId2"/>
    <p:sldId id="256" r:id="rId3"/>
    <p:sldId id="264" r:id="rId4"/>
    <p:sldId id="270" r:id="rId5"/>
    <p:sldId id="271" r:id="rId6"/>
    <p:sldId id="265" r:id="rId7"/>
    <p:sldId id="273" r:id="rId8"/>
    <p:sldId id="267"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91" d="100"/>
          <a:sy n="91" d="100"/>
        </p:scale>
        <p:origin x="-1272" y="-57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BDC66F-E99B-4DF0-96DA-E69CDA2C2FCC}" type="datetimeFigureOut">
              <a:rPr lang="en-US" smtClean="0"/>
              <a:t>10/30/2015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887322-B0ED-4678-AD1A-23A9E93844F9}" type="slidenum">
              <a:rPr lang="en-US" smtClean="0"/>
              <a:t>‹#›</a:t>
            </a:fld>
            <a:endParaRPr lang="en-US"/>
          </a:p>
        </p:txBody>
      </p:sp>
    </p:spTree>
    <p:extLst>
      <p:ext uri="{BB962C8B-B14F-4D97-AF65-F5344CB8AC3E}">
        <p14:creationId xmlns:p14="http://schemas.microsoft.com/office/powerpoint/2010/main" val="670229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07404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53707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01595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8252040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479945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10/30/2015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316629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10/30/2015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197872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55477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94485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17836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59969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81048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10/30/2015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28594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10/30/2015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76214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10/30/2015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22010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B61BEF0D-F0BB-DE4B-95CE-6DB70DBA9567}" type="datetimeFigureOut">
              <a:rPr lang="en-US" smtClean="0"/>
              <a:pPr/>
              <a:t>10/30/2015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34757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59243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10/30/2015</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87451015"/>
      </p:ext>
    </p:extLst>
  </p:cSld>
  <p:clrMap bg1="dk1" tx1="lt1" bg2="dk2" tx2="lt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 id="2147483771" r:id="rId12"/>
    <p:sldLayoutId id="2147483772" r:id="rId13"/>
    <p:sldLayoutId id="2147483773" r:id="rId14"/>
    <p:sldLayoutId id="2147483774" r:id="rId15"/>
    <p:sldLayoutId id="2147483775" r:id="rId16"/>
    <p:sldLayoutId id="214748377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pbclibrary.org/raton/mousercise.htm" TargetMode="External"/><Relationship Id="rId2" Type="http://schemas.openxmlformats.org/officeDocument/2006/relationships/hyperlink" Target="http://www.seniornet.org/howto/mouseexercises/mousepractice.html"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s-MX" sz="5400" b="1" dirty="0" smtClean="0"/>
              <a:t>EL Mouse/</a:t>
            </a:r>
            <a:r>
              <a:rPr lang="es-MX" sz="5400" b="1" dirty="0" err="1" smtClean="0"/>
              <a:t>Raton</a:t>
            </a:r>
            <a:r>
              <a:rPr lang="es-MX" sz="5400" b="1" dirty="0" smtClean="0"/>
              <a:t/>
            </a:r>
            <a:br>
              <a:rPr lang="es-MX" sz="5400" b="1" dirty="0" smtClean="0"/>
            </a:br>
            <a:r>
              <a:rPr lang="es-MX" sz="5400" b="1" dirty="0" smtClean="0"/>
              <a:t>y </a:t>
            </a:r>
            <a:br>
              <a:rPr lang="es-MX" sz="5400" b="1" dirty="0" smtClean="0"/>
            </a:br>
            <a:r>
              <a:rPr lang="es-MX" sz="5400" b="1" dirty="0" smtClean="0"/>
              <a:t>Escritorio/Desktop</a:t>
            </a:r>
            <a:endParaRPr lang="es-MX" sz="5400" b="1" dirty="0"/>
          </a:p>
        </p:txBody>
      </p:sp>
      <p:sp>
        <p:nvSpPr>
          <p:cNvPr id="5" name="Subtitle 4"/>
          <p:cNvSpPr>
            <a:spLocks noGrp="1"/>
          </p:cNvSpPr>
          <p:nvPr>
            <p:ph type="subTitle" idx="1"/>
          </p:nvPr>
        </p:nvSpPr>
        <p:spPr/>
        <p:txBody>
          <a:bodyPr>
            <a:noAutofit/>
          </a:bodyPr>
          <a:lstStyle/>
          <a:p>
            <a:r>
              <a:rPr lang="en-US" sz="1600" b="1" dirty="0" smtClean="0"/>
              <a:t>Magdalena Nava</a:t>
            </a:r>
          </a:p>
        </p:txBody>
      </p:sp>
    </p:spTree>
    <p:extLst>
      <p:ext uri="{BB962C8B-B14F-4D97-AF65-F5344CB8AC3E}">
        <p14:creationId xmlns:p14="http://schemas.microsoft.com/office/powerpoint/2010/main" val="2179382890"/>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s-MX" sz="6000" b="1" dirty="0" smtClean="0"/>
              <a:t>Objetivos</a:t>
            </a:r>
            <a:endParaRPr lang="es-MX" sz="6000" b="1" dirty="0"/>
          </a:p>
        </p:txBody>
      </p:sp>
      <p:sp>
        <p:nvSpPr>
          <p:cNvPr id="5" name="Content Placeholder 4"/>
          <p:cNvSpPr>
            <a:spLocks noGrp="1"/>
          </p:cNvSpPr>
          <p:nvPr>
            <p:ph idx="1"/>
          </p:nvPr>
        </p:nvSpPr>
        <p:spPr/>
        <p:txBody>
          <a:bodyPr>
            <a:normAutofit/>
          </a:bodyPr>
          <a:lstStyle/>
          <a:p>
            <a:r>
              <a:rPr lang="es-ES" sz="3600" dirty="0" smtClean="0"/>
              <a:t>Conocer </a:t>
            </a:r>
            <a:r>
              <a:rPr lang="es-ES" sz="3600" dirty="0"/>
              <a:t>L</a:t>
            </a:r>
            <a:r>
              <a:rPr lang="es-ES" sz="3600" dirty="0" smtClean="0"/>
              <a:t>as Partes Y Funciones del Ratón/Mouse.</a:t>
            </a:r>
            <a:endParaRPr lang="es-ES" sz="3600" dirty="0"/>
          </a:p>
          <a:p>
            <a:r>
              <a:rPr lang="es-ES" sz="3600" dirty="0" smtClean="0"/>
              <a:t>Partes Básicas del Escritorio/Desktop</a:t>
            </a:r>
            <a:endParaRPr lang="es-ES" sz="3600" dirty="0"/>
          </a:p>
          <a:p>
            <a:r>
              <a:rPr lang="es-ES" sz="3600" dirty="0" smtClean="0"/>
              <a:t>Como abrir una ventana usando el mouse.</a:t>
            </a:r>
          </a:p>
          <a:p>
            <a:r>
              <a:rPr lang="es-ES" sz="3600" dirty="0" smtClean="0"/>
              <a:t>Practica de como utilizar el mouse</a:t>
            </a:r>
          </a:p>
        </p:txBody>
      </p:sp>
    </p:spTree>
    <p:extLst>
      <p:ext uri="{BB962C8B-B14F-4D97-AF65-F5344CB8AC3E}">
        <p14:creationId xmlns:p14="http://schemas.microsoft.com/office/powerpoint/2010/main" val="75111141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nodeType="after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Effect transition="in" filter="fade">
                                      <p:cBhvr>
                                        <p:cTn id="18" dur="1000"/>
                                        <p:tgtEl>
                                          <p:spTgt spid="5">
                                            <p:txEl>
                                              <p:pRg st="2" end="2"/>
                                            </p:txEl>
                                          </p:spTgt>
                                        </p:tgtEl>
                                      </p:cBhvr>
                                    </p:animEffect>
                                    <p:anim calcmode="lin" valueType="num">
                                      <p:cBhvr>
                                        <p:cTn id="19"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42" presetClass="entr" presetSubtype="0" fill="hold" nodeType="after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Effect transition="in" filter="fade">
                                      <p:cBhvr>
                                        <p:cTn id="24" dur="1000"/>
                                        <p:tgtEl>
                                          <p:spTgt spid="5">
                                            <p:txEl>
                                              <p:pRg st="3" end="3"/>
                                            </p:txEl>
                                          </p:spTgt>
                                        </p:tgtEl>
                                      </p:cBhvr>
                                    </p:animEffect>
                                    <p:anim calcmode="lin" valueType="num">
                                      <p:cBhvr>
                                        <p:cTn id="25"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54956" y="1178561"/>
            <a:ext cx="8825657" cy="914399"/>
          </a:xfrm>
        </p:spPr>
        <p:txBody>
          <a:bodyPr/>
          <a:lstStyle/>
          <a:p>
            <a:pPr algn="ctr"/>
            <a:r>
              <a:rPr lang="en-US" sz="5400" b="1" dirty="0" smtClean="0"/>
              <a:t>Mouse/Raton</a:t>
            </a:r>
            <a:endParaRPr lang="en-US" sz="5400" b="1" dirty="0"/>
          </a:p>
        </p:txBody>
      </p:sp>
      <p:pic>
        <p:nvPicPr>
          <p:cNvPr id="3" name="Picture 2"/>
          <p:cNvPicPr>
            <a:picLocks noChangeAspect="1"/>
          </p:cNvPicPr>
          <p:nvPr/>
        </p:nvPicPr>
        <p:blipFill>
          <a:blip/>
          <a:stretch>
            <a:fillRect/>
          </a:stretch>
        </p:blipFill>
        <p:spPr>
          <a:xfrm>
            <a:off x="762317" y="2976244"/>
            <a:ext cx="2428583" cy="2083436"/>
          </a:xfrm>
          <a:prstGeom prst="rect">
            <a:avLst/>
          </a:prstGeom>
        </p:spPr>
      </p:pic>
      <p:pic>
        <p:nvPicPr>
          <p:cNvPr id="5" name="Picture 4"/>
          <p:cNvPicPr>
            <a:picLocks noChangeAspect="1"/>
          </p:cNvPicPr>
          <p:nvPr/>
        </p:nvPicPr>
        <p:blipFill>
          <a:blip r:embed="rId2"/>
          <a:stretch>
            <a:fillRect/>
          </a:stretch>
        </p:blipFill>
        <p:spPr>
          <a:xfrm>
            <a:off x="4151408" y="2976244"/>
            <a:ext cx="2290032" cy="2083436"/>
          </a:xfrm>
          <a:prstGeom prst="rect">
            <a:avLst/>
          </a:prstGeom>
        </p:spPr>
      </p:pic>
      <p:pic>
        <p:nvPicPr>
          <p:cNvPr id="6" name="Picture 5"/>
          <p:cNvPicPr>
            <a:picLocks noChangeAspect="1"/>
          </p:cNvPicPr>
          <p:nvPr/>
        </p:nvPicPr>
        <p:blipFill>
          <a:blip r:embed="rId3"/>
          <a:stretch>
            <a:fillRect/>
          </a:stretch>
        </p:blipFill>
        <p:spPr>
          <a:xfrm>
            <a:off x="7401948" y="2976244"/>
            <a:ext cx="2578665" cy="3119756"/>
          </a:xfrm>
          <a:prstGeom prst="rect">
            <a:avLst/>
          </a:prstGeom>
        </p:spPr>
      </p:pic>
    </p:spTree>
    <p:extLst>
      <p:ext uri="{BB962C8B-B14F-4D97-AF65-F5344CB8AC3E}">
        <p14:creationId xmlns:p14="http://schemas.microsoft.com/office/powerpoint/2010/main" val="362955347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46111" y="452718"/>
            <a:ext cx="9404723" cy="908722"/>
          </a:xfrm>
        </p:spPr>
        <p:txBody>
          <a:bodyPr/>
          <a:lstStyle/>
          <a:p>
            <a:pPr algn="ctr"/>
            <a:r>
              <a:rPr lang="es-ES" sz="3600" b="1" dirty="0" smtClean="0">
                <a:solidFill>
                  <a:prstClr val="white"/>
                </a:solidFill>
              </a:rPr>
              <a:t>Partes </a:t>
            </a:r>
            <a:r>
              <a:rPr lang="es-ES" sz="3600" b="1" dirty="0">
                <a:solidFill>
                  <a:prstClr val="white"/>
                </a:solidFill>
              </a:rPr>
              <a:t>del </a:t>
            </a:r>
            <a:r>
              <a:rPr lang="es-ES" sz="3600" b="1" dirty="0" err="1">
                <a:solidFill>
                  <a:prstClr val="white"/>
                </a:solidFill>
              </a:rPr>
              <a:t>Raton</a:t>
            </a:r>
            <a:r>
              <a:rPr lang="es-ES" sz="3600" b="1" dirty="0">
                <a:solidFill>
                  <a:prstClr val="white"/>
                </a:solidFill>
              </a:rPr>
              <a:t>/Mouse</a:t>
            </a:r>
            <a:endParaRPr lang="es-MX" sz="6000" b="1" dirty="0"/>
          </a:p>
        </p:txBody>
      </p:sp>
      <p:sp>
        <p:nvSpPr>
          <p:cNvPr id="5" name="Content Placeholder 4"/>
          <p:cNvSpPr>
            <a:spLocks noGrp="1"/>
          </p:cNvSpPr>
          <p:nvPr>
            <p:ph idx="1"/>
          </p:nvPr>
        </p:nvSpPr>
        <p:spPr>
          <a:xfrm>
            <a:off x="1103312" y="2052918"/>
            <a:ext cx="9950768" cy="4225962"/>
          </a:xfrm>
        </p:spPr>
        <p:txBody>
          <a:bodyPr>
            <a:normAutofit fontScale="70000" lnSpcReduction="20000"/>
          </a:bodyPr>
          <a:lstStyle/>
          <a:p>
            <a:r>
              <a:rPr lang="es-ES" sz="3600" b="1" dirty="0"/>
              <a:t>El Mouse</a:t>
            </a:r>
            <a:r>
              <a:rPr lang="es-ES" sz="3600" dirty="0"/>
              <a:t>: E</a:t>
            </a:r>
            <a:r>
              <a:rPr lang="es-ES" sz="3600" dirty="0" smtClean="0"/>
              <a:t>s </a:t>
            </a:r>
            <a:r>
              <a:rPr lang="es-ES" sz="3600" dirty="0"/>
              <a:t>uno de los elementos de </a:t>
            </a:r>
            <a:r>
              <a:rPr lang="es-ES" sz="3600" dirty="0" smtClean="0"/>
              <a:t>hardware más </a:t>
            </a:r>
            <a:r>
              <a:rPr lang="es-ES" sz="3600" dirty="0"/>
              <a:t>utilizados y realiza la función de </a:t>
            </a:r>
            <a:r>
              <a:rPr lang="es-ES" sz="3600" dirty="0" smtClean="0"/>
              <a:t>entrada/Input; </a:t>
            </a:r>
            <a:r>
              <a:rPr lang="es-ES" sz="3600" dirty="0"/>
              <a:t>es decir, sirve para ingresar información </a:t>
            </a:r>
            <a:r>
              <a:rPr lang="es-ES" sz="3600" dirty="0" smtClean="0"/>
              <a:t>y órdenes </a:t>
            </a:r>
            <a:r>
              <a:rPr lang="es-ES" sz="3600" dirty="0"/>
              <a:t>al computador. Este dispositivo posee dos </a:t>
            </a:r>
            <a:r>
              <a:rPr lang="es-ES" sz="3600" dirty="0" smtClean="0"/>
              <a:t>botones (Fig.1) </a:t>
            </a:r>
            <a:r>
              <a:rPr lang="es-ES" sz="3600" dirty="0"/>
              <a:t>y al arrastrarlo sobre la mesa, </a:t>
            </a:r>
            <a:r>
              <a:rPr lang="es-ES" sz="3600" dirty="0" smtClean="0"/>
              <a:t>se visualiza </a:t>
            </a:r>
            <a:r>
              <a:rPr lang="es-ES" sz="3600" dirty="0"/>
              <a:t>el movimiento de una flechita </a:t>
            </a:r>
            <a:r>
              <a:rPr lang="es-ES" sz="3600" dirty="0" smtClean="0"/>
              <a:t>llamada </a:t>
            </a:r>
            <a:r>
              <a:rPr lang="es-ES" sz="3600" b="1" dirty="0" smtClean="0"/>
              <a:t>puntero </a:t>
            </a:r>
            <a:r>
              <a:rPr lang="es-ES" sz="3600" b="1" dirty="0"/>
              <a:t>del </a:t>
            </a:r>
            <a:r>
              <a:rPr lang="es-ES" sz="3600" b="1" dirty="0" smtClean="0"/>
              <a:t>mouse </a:t>
            </a:r>
            <a:r>
              <a:rPr lang="es-ES" sz="3600" dirty="0" smtClean="0"/>
              <a:t>en </a:t>
            </a:r>
            <a:r>
              <a:rPr lang="es-ES" sz="3600" dirty="0"/>
              <a:t>la pantalla </a:t>
            </a:r>
            <a:r>
              <a:rPr lang="es-ES" sz="3600" dirty="0" smtClean="0"/>
              <a:t>del monitor.</a:t>
            </a:r>
          </a:p>
          <a:p>
            <a:r>
              <a:rPr lang="es-ES" sz="3600" dirty="0"/>
              <a:t>Para mover el mouse, coloque su mano suavemente sobre el mouse (como lo indica la </a:t>
            </a:r>
            <a:r>
              <a:rPr lang="es-ES" sz="3600" dirty="0" smtClean="0"/>
              <a:t>fig. 2) </a:t>
            </a:r>
            <a:r>
              <a:rPr lang="es-ES" sz="3600" dirty="0"/>
              <a:t>y muévalo despacio sobre la mesa. Notará que el </a:t>
            </a:r>
            <a:r>
              <a:rPr lang="es-ES" sz="3600" b="1" dirty="0"/>
              <a:t>puntero</a:t>
            </a:r>
            <a:r>
              <a:rPr lang="es-ES" sz="3600" dirty="0"/>
              <a:t> (encerrado en un círculo en la figura </a:t>
            </a:r>
            <a:r>
              <a:rPr lang="es-ES" sz="3600" dirty="0" smtClean="0"/>
              <a:t>3) </a:t>
            </a:r>
            <a:r>
              <a:rPr lang="es-ES" sz="3600" dirty="0"/>
              <a:t>también se mueve a medida que usted mueve el mouse.</a:t>
            </a:r>
          </a:p>
          <a:p>
            <a:pPr marL="0" indent="0">
              <a:buNone/>
            </a:pPr>
            <a:endParaRPr lang="es-ES" sz="3600" dirty="0" smtClean="0"/>
          </a:p>
          <a:p>
            <a:pPr marL="0" indent="0">
              <a:buNone/>
            </a:pPr>
            <a:endParaRPr lang="es-ES" sz="3600" dirty="0"/>
          </a:p>
        </p:txBody>
      </p:sp>
    </p:spTree>
    <p:extLst>
      <p:ext uri="{BB962C8B-B14F-4D97-AF65-F5344CB8AC3E}">
        <p14:creationId xmlns:p14="http://schemas.microsoft.com/office/powerpoint/2010/main" val="284442298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46111" y="452718"/>
            <a:ext cx="9404723" cy="908722"/>
          </a:xfrm>
        </p:spPr>
        <p:txBody>
          <a:bodyPr/>
          <a:lstStyle/>
          <a:p>
            <a:pPr algn="ctr"/>
            <a:r>
              <a:rPr lang="es-ES" sz="3600" b="1" dirty="0" smtClean="0">
                <a:solidFill>
                  <a:prstClr val="white"/>
                </a:solidFill>
              </a:rPr>
              <a:t>Funcionamiento </a:t>
            </a:r>
            <a:r>
              <a:rPr lang="es-ES" sz="3600" b="1" dirty="0">
                <a:solidFill>
                  <a:prstClr val="white"/>
                </a:solidFill>
              </a:rPr>
              <a:t>del </a:t>
            </a:r>
            <a:r>
              <a:rPr lang="es-ES" sz="3600" b="1" dirty="0" smtClean="0">
                <a:solidFill>
                  <a:prstClr val="white"/>
                </a:solidFill>
              </a:rPr>
              <a:t>Mouse</a:t>
            </a:r>
            <a:br>
              <a:rPr lang="es-ES" sz="3600" b="1" dirty="0" smtClean="0">
                <a:solidFill>
                  <a:prstClr val="white"/>
                </a:solidFill>
              </a:rPr>
            </a:br>
            <a:endParaRPr lang="es-MX" sz="6000" b="1" dirty="0"/>
          </a:p>
        </p:txBody>
      </p:sp>
      <p:sp>
        <p:nvSpPr>
          <p:cNvPr id="5" name="Content Placeholder 4"/>
          <p:cNvSpPr>
            <a:spLocks noGrp="1"/>
          </p:cNvSpPr>
          <p:nvPr>
            <p:ph idx="1"/>
          </p:nvPr>
        </p:nvSpPr>
        <p:spPr>
          <a:xfrm>
            <a:off x="646111" y="1361440"/>
            <a:ext cx="10733089" cy="4917440"/>
          </a:xfrm>
        </p:spPr>
        <p:txBody>
          <a:bodyPr>
            <a:normAutofit fontScale="55000" lnSpcReduction="20000"/>
          </a:bodyPr>
          <a:lstStyle/>
          <a:p>
            <a:pPr marL="0" indent="0">
              <a:buNone/>
            </a:pPr>
            <a:r>
              <a:rPr lang="es-ES" sz="3600" b="1" dirty="0"/>
              <a:t>Las tareas más comunes que se realizan con el mouse son:</a:t>
            </a:r>
          </a:p>
          <a:p>
            <a:r>
              <a:rPr lang="es-ES" sz="3600" b="1" dirty="0" smtClean="0"/>
              <a:t>Mover el puntero o cursor</a:t>
            </a:r>
            <a:r>
              <a:rPr lang="es-ES" sz="3600" dirty="0"/>
              <a:t>: Al mover alrededor </a:t>
            </a:r>
            <a:r>
              <a:rPr lang="es-ES" sz="3600" dirty="0" smtClean="0"/>
              <a:t>el </a:t>
            </a:r>
            <a:r>
              <a:rPr lang="es-ES" sz="3600" dirty="0"/>
              <a:t>mouse, también se mueve el </a:t>
            </a:r>
            <a:r>
              <a:rPr lang="es-ES" sz="3600" dirty="0" smtClean="0"/>
              <a:t>puntero en </a:t>
            </a:r>
            <a:r>
              <a:rPr lang="es-ES" sz="3600" dirty="0"/>
              <a:t>la pantalla.</a:t>
            </a:r>
            <a:endParaRPr lang="es-ES" sz="3600" dirty="0" smtClean="0"/>
          </a:p>
          <a:p>
            <a:r>
              <a:rPr lang="es-ES" sz="3600" b="1" dirty="0" smtClean="0"/>
              <a:t>Clic</a:t>
            </a:r>
            <a:r>
              <a:rPr lang="es-ES" sz="3600" b="1" dirty="0"/>
              <a:t>:</a:t>
            </a:r>
            <a:r>
              <a:rPr lang="es-ES" sz="3600" dirty="0"/>
              <a:t> Consiste en pulsar un </a:t>
            </a:r>
            <a:r>
              <a:rPr lang="es-ES" sz="3600" dirty="0" smtClean="0"/>
              <a:t>botón </a:t>
            </a:r>
            <a:r>
              <a:rPr lang="es-ES" sz="3600" dirty="0"/>
              <a:t>del mouse y soltarlo(rápidamente</a:t>
            </a:r>
            <a:r>
              <a:rPr lang="es-ES" sz="3600" dirty="0" smtClean="0"/>
              <a:t>). Se utiliza para seleccionar o dar una opción</a:t>
            </a:r>
          </a:p>
          <a:p>
            <a:r>
              <a:rPr lang="es-ES" sz="3600" b="1" dirty="0" smtClean="0"/>
              <a:t>Doble-clic</a:t>
            </a:r>
            <a:r>
              <a:rPr lang="es-ES" sz="3600" b="1" dirty="0"/>
              <a:t>:</a:t>
            </a:r>
            <a:r>
              <a:rPr lang="es-ES" sz="3600" dirty="0"/>
              <a:t> Pulsar rápidamente dos veces el botón izquierdo del </a:t>
            </a:r>
            <a:r>
              <a:rPr lang="es-ES" sz="3600" dirty="0" smtClean="0"/>
              <a:t>mouse y sirve por ejemplo para abrir un programa</a:t>
            </a:r>
          </a:p>
          <a:p>
            <a:r>
              <a:rPr lang="es-ES" sz="3600" b="1" dirty="0"/>
              <a:t>Marcar</a:t>
            </a:r>
            <a:r>
              <a:rPr lang="es-ES" sz="3600" dirty="0"/>
              <a:t> o destacar una sección del texto. Coloque el puntero del mouse sobre el comienzo de la sección, pulse el botón izquierdo y, sin soltarlo, muévalo lentamente hacia el final de la sección que desea marcar (verá como el texto cambia de color), y suéltelo</a:t>
            </a:r>
            <a:r>
              <a:rPr lang="es-ES" sz="3600" dirty="0" smtClean="0"/>
              <a:t>.</a:t>
            </a:r>
          </a:p>
          <a:p>
            <a:r>
              <a:rPr lang="es-ES" sz="3600" b="1" dirty="0"/>
              <a:t>Arrastrar y </a:t>
            </a:r>
            <a:r>
              <a:rPr lang="es-ES" sz="3600" b="1" dirty="0" smtClean="0"/>
              <a:t>soltar: </a:t>
            </a:r>
            <a:r>
              <a:rPr lang="es-ES" sz="3600" dirty="0"/>
              <a:t>Esta acción le permite mover una sección del </a:t>
            </a:r>
            <a:r>
              <a:rPr lang="es-ES" sz="3600" dirty="0" smtClean="0"/>
              <a:t>texto, </a:t>
            </a:r>
            <a:r>
              <a:rPr lang="es-ES" sz="3600" dirty="0"/>
              <a:t>imagen </a:t>
            </a:r>
            <a:r>
              <a:rPr lang="es-ES" sz="3600" dirty="0" smtClean="0"/>
              <a:t>o ventana a </a:t>
            </a:r>
            <a:r>
              <a:rPr lang="es-ES" sz="3600" dirty="0"/>
              <a:t>otro lugar. Seleccione lo que desea mover y luego, haga clic con el botón izquierdo del mouse y, sin soltar el botón del mouse, comience a moverlo lentamente hasta ubicar la sección donde usted lo desee.</a:t>
            </a:r>
          </a:p>
          <a:p>
            <a:pPr marL="0" indent="0">
              <a:buNone/>
            </a:pPr>
            <a:endParaRPr lang="es-ES" sz="3600" dirty="0" smtClean="0"/>
          </a:p>
          <a:p>
            <a:pPr marL="0" indent="0">
              <a:buNone/>
            </a:pPr>
            <a:endParaRPr lang="es-ES" sz="3600" dirty="0"/>
          </a:p>
        </p:txBody>
      </p:sp>
    </p:spTree>
    <p:extLst>
      <p:ext uri="{BB962C8B-B14F-4D97-AF65-F5344CB8AC3E}">
        <p14:creationId xmlns:p14="http://schemas.microsoft.com/office/powerpoint/2010/main" val="116203086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000"/>
                                        <p:tgtEl>
                                          <p:spTgt spid="5">
                                            <p:txEl>
                                              <p:pRg st="2" end="2"/>
                                            </p:txEl>
                                          </p:spTgt>
                                        </p:tgtEl>
                                      </p:cBhvr>
                                    </p:animEffect>
                                    <p:anim calcmode="lin" valueType="num">
                                      <p:cBhvr>
                                        <p:cTn id="1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1000"/>
                                        <p:tgtEl>
                                          <p:spTgt spid="5">
                                            <p:txEl>
                                              <p:pRg st="3" end="3"/>
                                            </p:txEl>
                                          </p:spTgt>
                                        </p:tgtEl>
                                      </p:cBhvr>
                                    </p:animEffect>
                                    <p:anim calcmode="lin" valueType="num">
                                      <p:cBhvr>
                                        <p:cTn id="23"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1000"/>
                                        <p:tgtEl>
                                          <p:spTgt spid="5">
                                            <p:txEl>
                                              <p:pRg st="4" end="4"/>
                                            </p:txEl>
                                          </p:spTgt>
                                        </p:tgtEl>
                                      </p:cBhvr>
                                    </p:animEffect>
                                    <p:anim calcmode="lin" valueType="num">
                                      <p:cBhvr>
                                        <p:cTn id="28"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1000"/>
                                        <p:tgtEl>
                                          <p:spTgt spid="5">
                                            <p:txEl>
                                              <p:pRg st="5" end="5"/>
                                            </p:txEl>
                                          </p:spTgt>
                                        </p:tgtEl>
                                      </p:cBhvr>
                                    </p:animEffect>
                                    <p:anim calcmode="lin" valueType="num">
                                      <p:cBhvr>
                                        <p:cTn id="3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54956" y="914401"/>
            <a:ext cx="8825657" cy="1097279"/>
          </a:xfrm>
        </p:spPr>
        <p:txBody>
          <a:bodyPr/>
          <a:lstStyle/>
          <a:p>
            <a:pPr marL="342900" lvl="0" indent="-342900">
              <a:spcBef>
                <a:spcPts val="1000"/>
              </a:spcBef>
            </a:pPr>
            <a:r>
              <a:rPr lang="es-ES" sz="3600" b="1" dirty="0">
                <a:solidFill>
                  <a:prstClr val="white"/>
                </a:solidFill>
              </a:rPr>
              <a:t>Partes Básicas del Escritorio/Desktop</a:t>
            </a:r>
            <a:r>
              <a:rPr lang="es-ES" sz="3600" dirty="0">
                <a:solidFill>
                  <a:prstClr val="white"/>
                </a:solidFill>
              </a:rPr>
              <a:t/>
            </a:r>
            <a:br>
              <a:rPr lang="es-ES" sz="3600" dirty="0">
                <a:solidFill>
                  <a:prstClr val="white"/>
                </a:solidFill>
              </a:rPr>
            </a:br>
            <a:endParaRPr lang="en-US" sz="5400" b="1" dirty="0"/>
          </a:p>
        </p:txBody>
      </p:sp>
      <p:pic>
        <p:nvPicPr>
          <p:cNvPr id="3" name="Picture 2"/>
          <p:cNvPicPr>
            <a:picLocks noChangeAspect="1"/>
          </p:cNvPicPr>
          <p:nvPr/>
        </p:nvPicPr>
        <p:blipFill>
          <a:blip/>
          <a:stretch>
            <a:fillRect/>
          </a:stretch>
        </p:blipFill>
        <p:spPr>
          <a:xfrm>
            <a:off x="934720" y="1347787"/>
            <a:ext cx="9916160" cy="5012373"/>
          </a:xfrm>
          <a:prstGeom prst="rect">
            <a:avLst/>
          </a:prstGeom>
        </p:spPr>
      </p:pic>
    </p:spTree>
    <p:extLst>
      <p:ext uri="{BB962C8B-B14F-4D97-AF65-F5344CB8AC3E}">
        <p14:creationId xmlns:p14="http://schemas.microsoft.com/office/powerpoint/2010/main" val="32137881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46111" y="124758"/>
            <a:ext cx="9404723" cy="749002"/>
          </a:xfrm>
        </p:spPr>
        <p:txBody>
          <a:bodyPr/>
          <a:lstStyle/>
          <a:p>
            <a:pPr algn="ctr"/>
            <a:r>
              <a:rPr lang="es-ES" sz="3600" b="1" dirty="0" smtClean="0">
                <a:solidFill>
                  <a:prstClr val="white"/>
                </a:solidFill>
              </a:rPr>
              <a:t>Elementos de un </a:t>
            </a:r>
            <a:r>
              <a:rPr lang="es-ES" sz="3500" b="1" dirty="0" smtClean="0">
                <a:solidFill>
                  <a:prstClr val="white"/>
                </a:solidFill>
              </a:rPr>
              <a:t>Escritorio</a:t>
            </a:r>
            <a:r>
              <a:rPr lang="es-ES" sz="3600" b="1" dirty="0" smtClean="0">
                <a:solidFill>
                  <a:prstClr val="white"/>
                </a:solidFill>
              </a:rPr>
              <a:t> / Desktop</a:t>
            </a:r>
            <a:br>
              <a:rPr lang="es-ES" sz="3600" b="1" dirty="0" smtClean="0">
                <a:solidFill>
                  <a:prstClr val="white"/>
                </a:solidFill>
              </a:rPr>
            </a:br>
            <a:endParaRPr lang="es-MX" sz="6000" b="1" dirty="0"/>
          </a:p>
        </p:txBody>
      </p:sp>
      <p:sp>
        <p:nvSpPr>
          <p:cNvPr id="5" name="Content Placeholder 4"/>
          <p:cNvSpPr>
            <a:spLocks noGrp="1"/>
          </p:cNvSpPr>
          <p:nvPr>
            <p:ph idx="1"/>
          </p:nvPr>
        </p:nvSpPr>
        <p:spPr>
          <a:xfrm>
            <a:off x="447041" y="1097280"/>
            <a:ext cx="11115040" cy="5547360"/>
          </a:xfrm>
        </p:spPr>
        <p:txBody>
          <a:bodyPr>
            <a:normAutofit fontScale="47500" lnSpcReduction="20000"/>
          </a:bodyPr>
          <a:lstStyle/>
          <a:p>
            <a:pPr marL="0" indent="0">
              <a:buNone/>
            </a:pPr>
            <a:endParaRPr lang="es-ES" sz="3600" b="1" dirty="0" smtClean="0"/>
          </a:p>
          <a:p>
            <a:pPr marL="742950" indent="-742950">
              <a:buAutoNum type="arabicPeriod"/>
            </a:pPr>
            <a:r>
              <a:rPr lang="es-ES" sz="3600" b="1" dirty="0" smtClean="0"/>
              <a:t>Ícono/</a:t>
            </a:r>
            <a:r>
              <a:rPr lang="es-ES" sz="3600" b="1" dirty="0" err="1" smtClean="0"/>
              <a:t>Icons</a:t>
            </a:r>
            <a:r>
              <a:rPr lang="es-ES" sz="3600" b="1" dirty="0" smtClean="0"/>
              <a:t>: </a:t>
            </a:r>
            <a:r>
              <a:rPr lang="es-ES" sz="3600" dirty="0" smtClean="0"/>
              <a:t>Si usted observa el Escritorio, verá una serie de figuras con distintos nombres. La mayoría de estos son “cajones” que usted tendrá que abrir para encontrar la información que está buscando. Estos “cajones” se conocen con el nombre de Íconos. Si usted desea ver el contenido de un ícono, basta con dirigir el puntero del mouse a uno de los íconos y hacer un doble clic con el botón izquierdo del mouse, sobre él.</a:t>
            </a:r>
          </a:p>
          <a:p>
            <a:pPr marL="742950" indent="-742950">
              <a:buAutoNum type="arabicPeriod"/>
            </a:pPr>
            <a:r>
              <a:rPr lang="es-ES" sz="3600" b="1" dirty="0"/>
              <a:t>Botón de </a:t>
            </a:r>
            <a:r>
              <a:rPr lang="es-ES" sz="3600" b="1" dirty="0" smtClean="0"/>
              <a:t>Inicio/</a:t>
            </a:r>
            <a:r>
              <a:rPr lang="es-ES" sz="3600" b="1" dirty="0" err="1" smtClean="0"/>
              <a:t>Star</a:t>
            </a:r>
            <a:r>
              <a:rPr lang="es-ES" sz="3600" b="1" dirty="0" smtClean="0"/>
              <a:t> </a:t>
            </a:r>
            <a:r>
              <a:rPr lang="es-ES" sz="3600" b="1" dirty="0" err="1" smtClean="0"/>
              <a:t>button</a:t>
            </a:r>
            <a:r>
              <a:rPr lang="es-ES" sz="3600" b="1" dirty="0"/>
              <a:t>: </a:t>
            </a:r>
            <a:r>
              <a:rPr lang="es-ES" sz="3600" dirty="0"/>
              <a:t>Es el botón a través del cual podemos acceder a una serie de opciones disponibles en Windows. Ahora bien, si usted se dirige al Botón de Inicio con el puntero del mouse y hace un clic con el botón izquierdo sobre éste, se desplegarán una serie de opciones, cada una con distintas utilidades</a:t>
            </a:r>
            <a:r>
              <a:rPr lang="es-ES" sz="3600" dirty="0" smtClean="0"/>
              <a:t>.</a:t>
            </a:r>
          </a:p>
          <a:p>
            <a:pPr marL="742950" indent="-742950">
              <a:buAutoNum type="arabicPeriod"/>
            </a:pPr>
            <a:r>
              <a:rPr lang="es-ES" sz="3600" b="1" dirty="0"/>
              <a:t>Barra de </a:t>
            </a:r>
            <a:r>
              <a:rPr lang="es-ES" sz="3600" b="1" dirty="0" smtClean="0"/>
              <a:t>Tareas/</a:t>
            </a:r>
            <a:r>
              <a:rPr lang="es-ES" sz="3600" b="1" dirty="0" err="1" smtClean="0"/>
              <a:t>Taskbar</a:t>
            </a:r>
            <a:r>
              <a:rPr lang="es-ES" sz="3600" b="1" dirty="0"/>
              <a:t>: </a:t>
            </a:r>
            <a:r>
              <a:rPr lang="es-ES" sz="3600" dirty="0"/>
              <a:t>En la barra de tareas, usted encontrará una serie de espacios, cada uno con utilidades distintas</a:t>
            </a:r>
            <a:r>
              <a:rPr lang="es-ES" sz="3600" dirty="0" smtClean="0"/>
              <a:t>.</a:t>
            </a:r>
          </a:p>
          <a:p>
            <a:pPr marL="742950" indent="-742950">
              <a:buAutoNum type="arabicPeriod"/>
            </a:pPr>
            <a:r>
              <a:rPr lang="es-ES" sz="3600" b="1" dirty="0"/>
              <a:t>Área de Notificación: </a:t>
            </a:r>
            <a:r>
              <a:rPr lang="es-ES" sz="3600" dirty="0"/>
              <a:t>La barra de notificación nos muestra una serie de programas que están funcionando desde el momento en que usted enciende el computador. Algunos de ellos son el control de volumen, la hora, etc. Para </a:t>
            </a:r>
            <a:r>
              <a:rPr lang="es-ES" sz="3600" dirty="0" smtClean="0"/>
              <a:t>abrirlos </a:t>
            </a:r>
            <a:r>
              <a:rPr lang="es-ES" sz="3600" dirty="0"/>
              <a:t>solo debe hacer un doble clic sobre uno de ellos</a:t>
            </a:r>
            <a:r>
              <a:rPr lang="es-ES" sz="3600" dirty="0" smtClean="0"/>
              <a:t>.</a:t>
            </a:r>
          </a:p>
          <a:p>
            <a:pPr marL="742950" indent="-742950">
              <a:buAutoNum type="arabicPeriod"/>
            </a:pPr>
            <a:r>
              <a:rPr lang="es-ES" sz="3600" b="1" dirty="0"/>
              <a:t>Zona de accesos </a:t>
            </a:r>
            <a:r>
              <a:rPr lang="es-ES" sz="3600" b="1" dirty="0" smtClean="0"/>
              <a:t>directos/</a:t>
            </a:r>
            <a:r>
              <a:rPr lang="es-ES" sz="3600" b="1" dirty="0" err="1" smtClean="0"/>
              <a:t>Shortcuts</a:t>
            </a:r>
            <a:r>
              <a:rPr lang="es-ES" sz="3600" b="1" dirty="0"/>
              <a:t>:  </a:t>
            </a:r>
            <a:r>
              <a:rPr lang="es-ES" sz="3600" dirty="0"/>
              <a:t>Contiene íconos que se utilizan para acceder más rápidamente a un programa. Para colocar aquí un ícono basta arrastrarlo desde el escritorio con el puntero del mouse. Para ejecutarlos simplemente hay que hacer clic con el botón izquierdo del mouse en alguno de ellos</a:t>
            </a:r>
            <a:r>
              <a:rPr lang="es-ES" sz="3600" dirty="0" smtClean="0"/>
              <a:t>.</a:t>
            </a:r>
          </a:p>
          <a:p>
            <a:pPr marL="742950" indent="-742950">
              <a:buAutoNum type="arabicPeriod"/>
            </a:pPr>
            <a:endParaRPr lang="es-ES" sz="3600" dirty="0" smtClean="0"/>
          </a:p>
          <a:p>
            <a:pPr marL="0" indent="0">
              <a:buNone/>
            </a:pPr>
            <a:endParaRPr lang="es-ES" sz="3600" dirty="0" smtClean="0"/>
          </a:p>
          <a:p>
            <a:pPr marL="0" indent="0">
              <a:buNone/>
            </a:pPr>
            <a:endParaRPr lang="es-ES" sz="3600" dirty="0"/>
          </a:p>
        </p:txBody>
      </p:sp>
    </p:spTree>
    <p:extLst>
      <p:ext uri="{BB962C8B-B14F-4D97-AF65-F5344CB8AC3E}">
        <p14:creationId xmlns:p14="http://schemas.microsoft.com/office/powerpoint/2010/main" val="201628998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1000"/>
                                        <p:tgtEl>
                                          <p:spTgt spid="5">
                                            <p:txEl>
                                              <p:pRg st="2" end="2"/>
                                            </p:txEl>
                                          </p:spTgt>
                                        </p:tgtEl>
                                      </p:cBhvr>
                                    </p:animEffect>
                                    <p:anim calcmode="lin" valueType="num">
                                      <p:cBhvr>
                                        <p:cTn id="13"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1000"/>
                                        <p:tgtEl>
                                          <p:spTgt spid="5">
                                            <p:txEl>
                                              <p:pRg st="3" end="3"/>
                                            </p:txEl>
                                          </p:spTgt>
                                        </p:tgtEl>
                                      </p:cBhvr>
                                    </p:animEffect>
                                    <p:anim calcmode="lin" valueType="num">
                                      <p:cBhvr>
                                        <p:cTn id="18"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1000"/>
                                        <p:tgtEl>
                                          <p:spTgt spid="5">
                                            <p:txEl>
                                              <p:pRg st="4" end="4"/>
                                            </p:txEl>
                                          </p:spTgt>
                                        </p:tgtEl>
                                      </p:cBhvr>
                                    </p:animEffect>
                                    <p:anim calcmode="lin" valueType="num">
                                      <p:cBhvr>
                                        <p:cTn id="23"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1000"/>
                                        <p:tgtEl>
                                          <p:spTgt spid="5">
                                            <p:txEl>
                                              <p:pRg st="5" end="5"/>
                                            </p:txEl>
                                          </p:spTgt>
                                        </p:tgtEl>
                                      </p:cBhvr>
                                    </p:animEffect>
                                    <p:anim calcmode="lin" valueType="num">
                                      <p:cBhvr>
                                        <p:cTn id="28"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46111" y="452718"/>
            <a:ext cx="9404723" cy="1254162"/>
          </a:xfrm>
        </p:spPr>
        <p:txBody>
          <a:bodyPr/>
          <a:lstStyle/>
          <a:p>
            <a:pPr algn="ctr"/>
            <a:r>
              <a:rPr lang="es-MX" altLang="ja-JP" sz="4800" b="1" dirty="0" smtClean="0"/>
              <a:t>Ejercicios para usar el mouse</a:t>
            </a:r>
            <a:r>
              <a:rPr lang="es-MX" sz="5400" b="1" dirty="0"/>
              <a:t/>
            </a:r>
            <a:br>
              <a:rPr lang="es-MX" sz="5400" b="1" dirty="0"/>
            </a:br>
            <a:endParaRPr lang="es-MX" altLang="ja-JP" sz="5400" b="1" dirty="0"/>
          </a:p>
        </p:txBody>
      </p:sp>
      <p:sp>
        <p:nvSpPr>
          <p:cNvPr id="7" name="Content Placeholder 6"/>
          <p:cNvSpPr>
            <a:spLocks noGrp="1"/>
          </p:cNvSpPr>
          <p:nvPr>
            <p:ph idx="1"/>
          </p:nvPr>
        </p:nvSpPr>
        <p:spPr>
          <a:xfrm>
            <a:off x="792480" y="1706880"/>
            <a:ext cx="10058400" cy="4714240"/>
          </a:xfrm>
        </p:spPr>
        <p:txBody>
          <a:bodyPr>
            <a:normAutofit fontScale="77500" lnSpcReduction="20000"/>
          </a:bodyPr>
          <a:lstStyle/>
          <a:p>
            <a:pPr marL="971550" lvl="1" indent="-514350">
              <a:buFont typeface="+mj-lt"/>
              <a:buAutoNum type="arabicPeriod"/>
            </a:pPr>
            <a:r>
              <a:rPr lang="es-MX" sz="3000" b="1" dirty="0" smtClean="0"/>
              <a:t>Ejercicio 1:</a:t>
            </a:r>
            <a:r>
              <a:rPr lang="es-MX" sz="3000" dirty="0" smtClean="0"/>
              <a:t> Abrir Ventana de </a:t>
            </a:r>
            <a:r>
              <a:rPr lang="es-MX" sz="3000" dirty="0"/>
              <a:t>E</a:t>
            </a:r>
            <a:r>
              <a:rPr lang="es-MX" sz="3000" dirty="0" smtClean="0"/>
              <a:t>xplorer: Haga </a:t>
            </a:r>
            <a:r>
              <a:rPr lang="es-MX" sz="3000" b="1" dirty="0" smtClean="0"/>
              <a:t>clic</a:t>
            </a:r>
            <a:r>
              <a:rPr lang="es-MX" sz="3000" dirty="0" smtClean="0"/>
              <a:t> al botón de </a:t>
            </a:r>
            <a:r>
              <a:rPr lang="es-MX" sz="3000" dirty="0" err="1" smtClean="0"/>
              <a:t>Star</a:t>
            </a:r>
            <a:r>
              <a:rPr lang="es-MX" sz="3000" dirty="0" smtClean="0"/>
              <a:t> -&gt; Encuentre el </a:t>
            </a:r>
            <a:r>
              <a:rPr lang="es-MX" sz="3000" dirty="0" err="1" smtClean="0"/>
              <a:t>Icon</a:t>
            </a:r>
            <a:r>
              <a:rPr lang="es-MX" sz="3000" dirty="0" smtClean="0"/>
              <a:t> de Explorer y haga </a:t>
            </a:r>
            <a:r>
              <a:rPr lang="es-MX" sz="3000" b="1" dirty="0" err="1" smtClean="0"/>
              <a:t>double-click</a:t>
            </a:r>
            <a:endParaRPr lang="es-MX" sz="3000" b="1" dirty="0" smtClean="0"/>
          </a:p>
          <a:p>
            <a:pPr marL="971550" lvl="1" indent="-514350">
              <a:buFont typeface="+mj-lt"/>
              <a:buAutoNum type="arabicPeriod"/>
            </a:pPr>
            <a:r>
              <a:rPr lang="es-MX" sz="3000" dirty="0" smtClean="0"/>
              <a:t> Marcar el enlace/link de abajo  -&gt; </a:t>
            </a:r>
            <a:r>
              <a:rPr lang="es-MX" sz="3000" b="1" dirty="0" err="1" smtClean="0"/>
              <a:t>right-click</a:t>
            </a:r>
            <a:r>
              <a:rPr lang="es-MX" sz="3000" dirty="0" smtClean="0"/>
              <a:t> para copiar/</a:t>
            </a:r>
            <a:r>
              <a:rPr lang="es-MX" sz="3000" dirty="0" err="1" smtClean="0"/>
              <a:t>Copy</a:t>
            </a:r>
            <a:r>
              <a:rPr lang="es-MX" sz="3000" dirty="0" smtClean="0"/>
              <a:t> link -&gt; “Paste link” en la ventana de </a:t>
            </a:r>
            <a:r>
              <a:rPr lang="es-MX" sz="3000" dirty="0"/>
              <a:t>E</a:t>
            </a:r>
            <a:r>
              <a:rPr lang="es-MX" sz="3000" dirty="0" smtClean="0"/>
              <a:t>xplorer -&gt; Presione la tecla “</a:t>
            </a:r>
            <a:r>
              <a:rPr lang="es-MX" sz="3000" dirty="0" err="1" smtClean="0"/>
              <a:t>Enter</a:t>
            </a:r>
            <a:r>
              <a:rPr lang="es-MX" sz="3000" dirty="0" smtClean="0"/>
              <a:t>”</a:t>
            </a:r>
          </a:p>
          <a:p>
            <a:pPr marL="457200" lvl="1" indent="0">
              <a:buNone/>
            </a:pPr>
            <a:r>
              <a:rPr lang="es-MX" sz="3000" dirty="0">
                <a:hlinkClick r:id="rId2"/>
              </a:rPr>
              <a:t>http://</a:t>
            </a:r>
            <a:r>
              <a:rPr lang="es-MX" sz="3000" dirty="0" smtClean="0">
                <a:hlinkClick r:id="rId2"/>
              </a:rPr>
              <a:t>www.seniornet.org/howto/mouseexercises/mousepractice.html</a:t>
            </a:r>
            <a:endParaRPr lang="es-MX" sz="3000" dirty="0" smtClean="0"/>
          </a:p>
          <a:p>
            <a:pPr marL="457200" lvl="1" indent="0">
              <a:buNone/>
            </a:pPr>
            <a:endParaRPr lang="es-MX" sz="3000" dirty="0" smtClean="0"/>
          </a:p>
          <a:p>
            <a:pPr marL="457200" lvl="1" indent="0">
              <a:buNone/>
            </a:pPr>
            <a:r>
              <a:rPr lang="es-MX" sz="3000" dirty="0" smtClean="0"/>
              <a:t>3. </a:t>
            </a:r>
            <a:r>
              <a:rPr lang="es-MX" sz="3000" b="1" dirty="0" smtClean="0"/>
              <a:t>Ejercicio 2: </a:t>
            </a:r>
            <a:r>
              <a:rPr lang="es-MX" sz="3000" dirty="0" smtClean="0"/>
              <a:t>Repita Paso 1 y 2 con </a:t>
            </a:r>
            <a:r>
              <a:rPr lang="es-MX" sz="3000" smtClean="0"/>
              <a:t>el enlace/link </a:t>
            </a:r>
            <a:r>
              <a:rPr lang="es-MX" sz="3000" dirty="0" smtClean="0"/>
              <a:t>de abajo</a:t>
            </a:r>
          </a:p>
          <a:p>
            <a:pPr marL="457200" lvl="1" indent="0">
              <a:buNone/>
            </a:pPr>
            <a:r>
              <a:rPr lang="es-MX" sz="3000" dirty="0">
                <a:hlinkClick r:id="rId3"/>
              </a:rPr>
              <a:t>http://</a:t>
            </a:r>
            <a:r>
              <a:rPr lang="es-MX" sz="3000" dirty="0" smtClean="0">
                <a:hlinkClick r:id="rId3"/>
              </a:rPr>
              <a:t>www.pbclibrary.org/raton/mousercise.htm</a:t>
            </a:r>
            <a:endParaRPr lang="es-MX" sz="3000" dirty="0" smtClean="0"/>
          </a:p>
          <a:p>
            <a:pPr marL="457200" lvl="1" indent="0">
              <a:buNone/>
            </a:pPr>
            <a:endParaRPr lang="es-MX" sz="3000" dirty="0" smtClean="0"/>
          </a:p>
          <a:p>
            <a:pPr marL="457200" lvl="1" indent="0">
              <a:buNone/>
            </a:pPr>
            <a:r>
              <a:rPr lang="es-MX" sz="3000" dirty="0" smtClean="0"/>
              <a:t> </a:t>
            </a:r>
            <a:endParaRPr lang="es-MX" sz="2800" dirty="0"/>
          </a:p>
        </p:txBody>
      </p:sp>
      <p:pic>
        <p:nvPicPr>
          <p:cNvPr id="2" name="Picture 1"/>
          <p:cNvPicPr>
            <a:picLocks noChangeAspect="1"/>
          </p:cNvPicPr>
          <p:nvPr/>
        </p:nvPicPr>
        <p:blipFill>
          <a:blip r:embed="rId4"/>
          <a:stretch>
            <a:fillRect/>
          </a:stretch>
        </p:blipFill>
        <p:spPr>
          <a:xfrm>
            <a:off x="1092676" y="5596889"/>
            <a:ext cx="9458008" cy="590550"/>
          </a:xfrm>
          <a:prstGeom prst="rect">
            <a:avLst/>
          </a:prstGeom>
        </p:spPr>
      </p:pic>
    </p:spTree>
    <p:extLst>
      <p:ext uri="{BB962C8B-B14F-4D97-AF65-F5344CB8AC3E}">
        <p14:creationId xmlns:p14="http://schemas.microsoft.com/office/powerpoint/2010/main" val="129795626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788</TotalTime>
  <Words>704</Words>
  <Application>Microsoft Office PowerPoint</Application>
  <PresentationFormat>Custom</PresentationFormat>
  <Paragraphs>36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EL Mouse/Raton y  Escritorio/Desktop</vt:lpstr>
      <vt:lpstr>Objetivos</vt:lpstr>
      <vt:lpstr>Mouse/Raton</vt:lpstr>
      <vt:lpstr>Partes del Raton/Mouse</vt:lpstr>
      <vt:lpstr>Funcionamiento del Mouse </vt:lpstr>
      <vt:lpstr>Partes Básicas del Escritorio/Desktop </vt:lpstr>
      <vt:lpstr>Elementos de un Escritorio / Desktop </vt:lpstr>
      <vt:lpstr>Ejercicios para usar el mouse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Objetivos</dc:title>
  <dc:creator>Rafa</dc:creator>
  <cp:lastModifiedBy>Mary Blair</cp:lastModifiedBy>
  <cp:revision>89</cp:revision>
  <dcterms:created xsi:type="dcterms:W3CDTF">2015-05-05T17:57:46Z</dcterms:created>
  <dcterms:modified xsi:type="dcterms:W3CDTF">2015-10-30T15:47:20Z</dcterms:modified>
</cp:coreProperties>
</file>