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71" r:id="rId4"/>
    <p:sldId id="258" r:id="rId5"/>
    <p:sldId id="259" r:id="rId6"/>
    <p:sldId id="260" r:id="rId7"/>
    <p:sldId id="261" r:id="rId8"/>
    <p:sldId id="262" r:id="rId9"/>
    <p:sldId id="263" r:id="rId10"/>
    <p:sldId id="266" r:id="rId11"/>
    <p:sldId id="268" r:id="rId12"/>
    <p:sldId id="277" r:id="rId13"/>
    <p:sldId id="272" r:id="rId14"/>
    <p:sldId id="267" r:id="rId15"/>
    <p:sldId id="275" r:id="rId16"/>
    <p:sldId id="269" r:id="rId17"/>
    <p:sldId id="273" r:id="rId18"/>
    <p:sldId id="274" r:id="rId19"/>
    <p:sldId id="278"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918" y="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E07CE5-38C1-44E5-809C-B0983AA184B4}" type="datetimeFigureOut">
              <a:rPr lang="en-US" smtClean="0"/>
              <a:t>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413A93-17A7-4EE9-B475-6EC93F8CA05A}" type="slidenum">
              <a:rPr lang="en-US" smtClean="0"/>
              <a:t>‹#›</a:t>
            </a:fld>
            <a:endParaRPr lang="en-US"/>
          </a:p>
        </p:txBody>
      </p:sp>
    </p:spTree>
    <p:extLst>
      <p:ext uri="{BB962C8B-B14F-4D97-AF65-F5344CB8AC3E}">
        <p14:creationId xmlns:p14="http://schemas.microsoft.com/office/powerpoint/2010/main" val="1402791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9D48A5-81C5-419E-88A5-8C0D23E75924}" type="datetime1">
              <a:rPr lang="en-US" smtClean="0"/>
              <a:t>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996BC-9950-41A0-A2D2-85DDAE4B9A4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2C2F19-A2D1-4C6E-B1A5-EC6E9BB7F799}" type="datetime1">
              <a:rPr lang="en-US" smtClean="0"/>
              <a:t>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996BC-9950-41A0-A2D2-85DDAE4B9A4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6AC69-BCD5-48B0-9FDE-D3F11CCD28BE}" type="datetime1">
              <a:rPr lang="en-US" smtClean="0"/>
              <a:t>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996BC-9950-41A0-A2D2-85DDAE4B9A4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4BCD8-5293-4A64-B124-3ADFDB6DE5DA}" type="datetime1">
              <a:rPr lang="en-US" smtClean="0"/>
              <a:t>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996BC-9950-41A0-A2D2-85DDAE4B9A4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168F27-78F5-4E0A-9C3F-DA3E015B678A}" type="datetime1">
              <a:rPr lang="en-US" smtClean="0"/>
              <a:t>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996BC-9950-41A0-A2D2-85DDAE4B9A4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F7FB17-8DF7-4F53-BF42-B0BA720F982A}" type="datetime1">
              <a:rPr lang="en-US" smtClean="0"/>
              <a:t>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996BC-9950-41A0-A2D2-85DDAE4B9A4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2B380C-4B1F-4B19-8813-1A019646EC01}" type="datetime1">
              <a:rPr lang="en-US" smtClean="0"/>
              <a:t>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A996BC-9950-41A0-A2D2-85DDAE4B9A4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C2E9F-7614-477A-B37D-28522B4A78D9}" type="datetime1">
              <a:rPr lang="en-US" smtClean="0"/>
              <a:t>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A996BC-9950-41A0-A2D2-85DDAE4B9A4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03B805-C9E9-4739-8712-D0C546CD96DA}" type="datetime1">
              <a:rPr lang="en-US" smtClean="0"/>
              <a:t>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A996BC-9950-41A0-A2D2-85DDAE4B9A4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E223B0-D71F-44C6-B994-A786040042D7}" type="datetime1">
              <a:rPr lang="en-US" smtClean="0"/>
              <a:t>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996BC-9950-41A0-A2D2-85DDAE4B9A4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D0C7D6-B562-4A38-B0CC-729281D54402}" type="datetime1">
              <a:rPr lang="en-US" smtClean="0"/>
              <a:t>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996BC-9950-41A0-A2D2-85DDAE4B9A4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41573-E044-43D4-92BA-FBD3777BE26D}" type="datetime1">
              <a:rPr lang="en-US" smtClean="0"/>
              <a:t>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996BC-9950-41A0-A2D2-85DDAE4B9A4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1.xlsx"/></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Excel_Worksheet2.xlsx"/></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package" Target="../embeddings/Microsoft_Excel_Worksheet3.xlsx"/></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package" Target="../embeddings/Microsoft_Excel_Worksheet4.xlsx"/></Relationships>
</file>

<file path=ppt/slides/_rels/slide18.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oleObject" Target="../embeddings/oleObject5.bin"/><Relationship Id="rId7" Type="http://schemas.openxmlformats.org/officeDocument/2006/relationships/package" Target="../embeddings/Microsoft_Excel_Worksheet6.xlsx"/><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6.bin"/><Relationship Id="rId5" Type="http://schemas.openxmlformats.org/officeDocument/2006/relationships/image" Target="../media/image9.emf"/><Relationship Id="rId4" Type="http://schemas.openxmlformats.org/officeDocument/2006/relationships/package" Target="../embeddings/Microsoft_Excel_Worksheet5.xlsx"/></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VLOOKUP Function</a:t>
            </a:r>
          </a:p>
        </p:txBody>
      </p:sp>
      <p:sp>
        <p:nvSpPr>
          <p:cNvPr id="3" name="Subtitle 2"/>
          <p:cNvSpPr>
            <a:spLocks noGrp="1"/>
          </p:cNvSpPr>
          <p:nvPr>
            <p:ph type="subTitle" idx="1"/>
          </p:nvPr>
        </p:nvSpPr>
        <p:spPr/>
        <p:txBody>
          <a:bodyPr/>
          <a:lstStyle/>
          <a:p>
            <a:r>
              <a:rPr lang="en-US" dirty="0" smtClean="0"/>
              <a:t>Tech Tuesday</a:t>
            </a:r>
          </a:p>
          <a:p>
            <a:r>
              <a:rPr lang="en-US" dirty="0" smtClean="0"/>
              <a:t>January 5, 2016</a:t>
            </a:r>
            <a:endParaRPr lang="en-US" dirty="0"/>
          </a:p>
        </p:txBody>
      </p:sp>
      <p:sp>
        <p:nvSpPr>
          <p:cNvPr id="4" name="Slide Number Placeholder 3"/>
          <p:cNvSpPr>
            <a:spLocks noGrp="1"/>
          </p:cNvSpPr>
          <p:nvPr>
            <p:ph type="sldNum" sz="quarter" idx="12"/>
          </p:nvPr>
        </p:nvSpPr>
        <p:spPr/>
        <p:txBody>
          <a:bodyPr/>
          <a:lstStyle/>
          <a:p>
            <a:fld id="{F0A996BC-9950-41A0-A2D2-85DDAE4B9A4D}" type="slidenum">
              <a:rPr lang="en-US" smtClean="0"/>
              <a:t>1</a:t>
            </a:fld>
            <a:endParaRPr lang="en-US"/>
          </a:p>
        </p:txBody>
      </p:sp>
      <p:pic>
        <p:nvPicPr>
          <p:cNvPr id="5" name="Picture 1" descr="cid:image002.jpg@01CF4F48.A09D3290"/>
          <p:cNvPicPr>
            <a:picLocks noChangeAspect="1" noChangeArrowheads="1"/>
          </p:cNvPicPr>
          <p:nvPr/>
        </p:nvPicPr>
        <p:blipFill>
          <a:blip r:embed="rId2" cstate="print"/>
          <a:srcRect/>
          <a:stretch>
            <a:fillRect/>
          </a:stretch>
        </p:blipFill>
        <p:spPr bwMode="auto">
          <a:xfrm>
            <a:off x="7086600" y="228600"/>
            <a:ext cx="1733550" cy="11726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xample of value and array needed to create a VLOOKUP formula in Excel"/>
          <p:cNvPicPr>
            <a:picLocks noChangeAspect="1" noChangeArrowheads="1"/>
          </p:cNvPicPr>
          <p:nvPr/>
        </p:nvPicPr>
        <p:blipFill>
          <a:blip r:embed="rId2" cstate="print"/>
          <a:srcRect/>
          <a:stretch>
            <a:fillRect/>
          </a:stretch>
        </p:blipFill>
        <p:spPr bwMode="auto">
          <a:xfrm>
            <a:off x="1981200" y="1355596"/>
            <a:ext cx="4831903" cy="5183316"/>
          </a:xfrm>
          <a:prstGeom prst="rect">
            <a:avLst/>
          </a:prstGeom>
          <a:noFill/>
        </p:spPr>
      </p:pic>
      <p:sp>
        <p:nvSpPr>
          <p:cNvPr id="5" name="Slide Number Placeholder 4"/>
          <p:cNvSpPr>
            <a:spLocks noGrp="1"/>
          </p:cNvSpPr>
          <p:nvPr>
            <p:ph type="sldNum" sz="quarter" idx="12"/>
          </p:nvPr>
        </p:nvSpPr>
        <p:spPr/>
        <p:txBody>
          <a:bodyPr/>
          <a:lstStyle/>
          <a:p>
            <a:fld id="{F0A996BC-9950-41A0-A2D2-85DDAE4B9A4D}" type="slidenum">
              <a:rPr lang="en-US" smtClean="0"/>
              <a:t>10</a:t>
            </a:fld>
            <a:endParaRPr lang="en-US"/>
          </a:p>
        </p:txBody>
      </p:sp>
      <p:sp>
        <p:nvSpPr>
          <p:cNvPr id="3" name="TextBox 2"/>
          <p:cNvSpPr txBox="1"/>
          <p:nvPr/>
        </p:nvSpPr>
        <p:spPr>
          <a:xfrm>
            <a:off x="315648" y="559713"/>
            <a:ext cx="8523552" cy="430887"/>
          </a:xfrm>
          <a:prstGeom prst="rect">
            <a:avLst/>
          </a:prstGeom>
          <a:noFill/>
        </p:spPr>
        <p:txBody>
          <a:bodyPr wrap="none" rtlCol="0">
            <a:spAutoFit/>
          </a:bodyPr>
          <a:lstStyle/>
          <a:p>
            <a:pPr>
              <a:buNone/>
            </a:pPr>
            <a:r>
              <a:rPr lang="en-US" sz="2200" b="1"/>
              <a:t>VLOOKUP (lookup_value, table_array, col_index_num, [range_lookup])</a:t>
            </a:r>
            <a:r>
              <a:rPr lang="en-US" sz="2200"/>
              <a:t> </a:t>
            </a:r>
            <a:endParaRPr lang="en-US" sz="2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Example 1 – Approximate Match</a:t>
            </a:r>
            <a:endParaRPr lang="en-US" dirty="0"/>
          </a:p>
        </p:txBody>
      </p:sp>
      <p:sp>
        <p:nvSpPr>
          <p:cNvPr id="4" name="Slide Number Placeholder 3"/>
          <p:cNvSpPr>
            <a:spLocks noGrp="1"/>
          </p:cNvSpPr>
          <p:nvPr>
            <p:ph type="sldNum" sz="quarter" idx="12"/>
          </p:nvPr>
        </p:nvSpPr>
        <p:spPr/>
        <p:txBody>
          <a:bodyPr/>
          <a:lstStyle/>
          <a:p>
            <a:fld id="{F0A996BC-9950-41A0-A2D2-85DDAE4B9A4D}" type="slidenum">
              <a:rPr lang="en-US" smtClean="0"/>
              <a:t>11</a:t>
            </a:fld>
            <a:endParaRPr lang="en-US"/>
          </a:p>
        </p:txBody>
      </p:sp>
      <p:graphicFrame>
        <p:nvGraphicFramePr>
          <p:cNvPr id="25601" name="Object 1"/>
          <p:cNvGraphicFramePr>
            <a:graphicFrameLocks noChangeAspect="1"/>
          </p:cNvGraphicFramePr>
          <p:nvPr>
            <p:extLst>
              <p:ext uri="{D42A27DB-BD31-4B8C-83A1-F6EECF244321}">
                <p14:modId xmlns:p14="http://schemas.microsoft.com/office/powerpoint/2010/main" val="3808589030"/>
              </p:ext>
            </p:extLst>
          </p:nvPr>
        </p:nvGraphicFramePr>
        <p:xfrm>
          <a:off x="685800" y="1447800"/>
          <a:ext cx="5002783" cy="4911109"/>
        </p:xfrm>
        <a:graphic>
          <a:graphicData uri="http://schemas.openxmlformats.org/presentationml/2006/ole">
            <mc:AlternateContent xmlns:mc="http://schemas.openxmlformats.org/markup-compatibility/2006">
              <mc:Choice xmlns:v="urn:schemas-microsoft-com:vml" Requires="v">
                <p:oleObj spid="_x0000_s25614" name="Worksheet" r:id="rId4" imgW="3638521" imgH="3571915" progId="Excel.Sheet.12">
                  <p:embed/>
                </p:oleObj>
              </mc:Choice>
              <mc:Fallback>
                <p:oleObj name="Worksheet" r:id="rId4" imgW="3638521" imgH="3571915" progId="Excel.Sheet.12">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447800"/>
                        <a:ext cx="5002783" cy="4911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 – Approximate Match</a:t>
            </a:r>
            <a:endParaRPr lang="en-US" dirty="0"/>
          </a:p>
        </p:txBody>
      </p:sp>
      <p:sp>
        <p:nvSpPr>
          <p:cNvPr id="4" name="Slide Number Placeholder 3"/>
          <p:cNvSpPr>
            <a:spLocks noGrp="1"/>
          </p:cNvSpPr>
          <p:nvPr>
            <p:ph type="sldNum" sz="quarter" idx="12"/>
          </p:nvPr>
        </p:nvSpPr>
        <p:spPr/>
        <p:txBody>
          <a:bodyPr/>
          <a:lstStyle/>
          <a:p>
            <a:fld id="{F0A996BC-9950-41A0-A2D2-85DDAE4B9A4D}" type="slidenum">
              <a:rPr lang="en-US" smtClean="0"/>
              <a:t>12</a:t>
            </a:fld>
            <a:endParaRPr lang="en-US"/>
          </a:p>
        </p:txBody>
      </p:sp>
      <p:graphicFrame>
        <p:nvGraphicFramePr>
          <p:cNvPr id="34819" name="Object 3"/>
          <p:cNvGraphicFramePr>
            <a:graphicFrameLocks noChangeAspect="1"/>
          </p:cNvGraphicFramePr>
          <p:nvPr/>
        </p:nvGraphicFramePr>
        <p:xfrm>
          <a:off x="354706" y="1676400"/>
          <a:ext cx="8525481" cy="4467226"/>
        </p:xfrm>
        <a:graphic>
          <a:graphicData uri="http://schemas.openxmlformats.org/presentationml/2006/ole">
            <mc:AlternateContent xmlns:mc="http://schemas.openxmlformats.org/markup-compatibility/2006">
              <mc:Choice xmlns:v="urn:schemas-microsoft-com:vml" Requires="v">
                <p:oleObj spid="_x0000_s34832" name="Worksheet" r:id="rId4" imgW="7743807" imgH="4057634" progId="Excel.Sheet.12">
                  <p:embed/>
                </p:oleObj>
              </mc:Choice>
              <mc:Fallback>
                <p:oleObj name="Worksheet" r:id="rId4" imgW="7743807" imgH="4057634" progId="Excel.Sheet.12">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4706" y="1676400"/>
                        <a:ext cx="8525481" cy="4467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2 – Sales Order </a:t>
            </a:r>
            <a:br>
              <a:rPr lang="en-US" dirty="0" smtClean="0"/>
            </a:br>
            <a:r>
              <a:rPr lang="en-US" dirty="0" smtClean="0"/>
              <a:t>with Price List </a:t>
            </a:r>
            <a:endParaRPr lang="en-US" dirty="0"/>
          </a:p>
        </p:txBody>
      </p:sp>
      <p:sp>
        <p:nvSpPr>
          <p:cNvPr id="4" name="Slide Number Placeholder 3"/>
          <p:cNvSpPr>
            <a:spLocks noGrp="1"/>
          </p:cNvSpPr>
          <p:nvPr>
            <p:ph type="sldNum" sz="quarter" idx="12"/>
          </p:nvPr>
        </p:nvSpPr>
        <p:spPr/>
        <p:txBody>
          <a:bodyPr/>
          <a:lstStyle/>
          <a:p>
            <a:fld id="{F0A996BC-9950-41A0-A2D2-85DDAE4B9A4D}" type="slidenum">
              <a:rPr lang="en-US" smtClean="0"/>
              <a:t>13</a:t>
            </a:fld>
            <a:endParaRPr lang="en-US"/>
          </a:p>
        </p:txBody>
      </p:sp>
      <p:sp>
        <p:nvSpPr>
          <p:cNvPr id="6" name="Content Placeholder 5"/>
          <p:cNvSpPr>
            <a:spLocks noGrp="1"/>
          </p:cNvSpPr>
          <p:nvPr>
            <p:ph idx="1"/>
          </p:nvPr>
        </p:nvSpPr>
        <p:spPr/>
        <p:txBody>
          <a:bodyPr/>
          <a:lstStyle/>
          <a:p>
            <a:pPr>
              <a:buNone/>
            </a:pPr>
            <a:r>
              <a:rPr lang="en-US" dirty="0" smtClean="0"/>
              <a:t>Objective:  Provide Sales team with an order form that will automatically fill in prices for items</a:t>
            </a:r>
          </a:p>
          <a:p>
            <a:r>
              <a:rPr lang="en-US" dirty="0" smtClean="0"/>
              <a:t>Create spreadsheet form with two worksheets</a:t>
            </a:r>
          </a:p>
          <a:p>
            <a:pPr lvl="1"/>
            <a:r>
              <a:rPr lang="en-US" dirty="0" smtClean="0"/>
              <a:t>Tab1 is the Sales Order form</a:t>
            </a:r>
          </a:p>
          <a:p>
            <a:pPr lvl="1"/>
            <a:r>
              <a:rPr lang="en-US" dirty="0" smtClean="0"/>
              <a:t>Tab2 is the Price list</a:t>
            </a:r>
          </a:p>
          <a:p>
            <a:r>
              <a:rPr lang="en-US" dirty="0" smtClean="0"/>
              <a:t>Use VLOOKUP to populate the Sales Order with the correct prices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Example 2 – Sales Order with Price List </a:t>
            </a:r>
            <a:endParaRPr lang="en-US" dirty="0"/>
          </a:p>
        </p:txBody>
      </p:sp>
      <p:sp>
        <p:nvSpPr>
          <p:cNvPr id="4" name="Slide Number Placeholder 3"/>
          <p:cNvSpPr>
            <a:spLocks noGrp="1"/>
          </p:cNvSpPr>
          <p:nvPr>
            <p:ph type="sldNum" sz="quarter" idx="12"/>
          </p:nvPr>
        </p:nvSpPr>
        <p:spPr/>
        <p:txBody>
          <a:bodyPr/>
          <a:lstStyle/>
          <a:p>
            <a:fld id="{F0A996BC-9950-41A0-A2D2-85DDAE4B9A4D}" type="slidenum">
              <a:rPr lang="en-US" smtClean="0"/>
              <a:t>14</a:t>
            </a:fld>
            <a:endParaRPr lang="en-US"/>
          </a:p>
        </p:txBody>
      </p:sp>
      <p:graphicFrame>
        <p:nvGraphicFramePr>
          <p:cNvPr id="9" name="Table 8"/>
          <p:cNvGraphicFramePr>
            <a:graphicFrameLocks noGrp="1"/>
          </p:cNvGraphicFramePr>
          <p:nvPr/>
        </p:nvGraphicFramePr>
        <p:xfrm>
          <a:off x="228600" y="4343400"/>
          <a:ext cx="4724400" cy="2076450"/>
        </p:xfrm>
        <a:graphic>
          <a:graphicData uri="http://schemas.openxmlformats.org/drawingml/2006/table">
            <a:tbl>
              <a:tblPr/>
              <a:tblGrid>
                <a:gridCol w="843643"/>
                <a:gridCol w="2929741"/>
                <a:gridCol w="951016"/>
              </a:tblGrid>
              <a:tr h="207645">
                <a:tc>
                  <a:txBody>
                    <a:bodyPr/>
                    <a:lstStyle/>
                    <a:p>
                      <a:pPr algn="l" fontAlgn="b"/>
                      <a:r>
                        <a:rPr lang="en-US" sz="1000" b="1" i="0" u="none" strike="noStrike" dirty="0">
                          <a:latin typeface="Arial"/>
                        </a:rPr>
                        <a:t>Item #</a:t>
                      </a:r>
                    </a:p>
                  </a:txBody>
                  <a:tcPr marL="9525" marR="9525" marT="9525" marB="0" anchor="b">
                    <a:lnL>
                      <a:noFill/>
                    </a:lnL>
                    <a:lnR>
                      <a:noFill/>
                    </a:lnR>
                    <a:lnT>
                      <a:noFill/>
                    </a:lnT>
                    <a:lnB>
                      <a:noFill/>
                    </a:lnB>
                  </a:tcPr>
                </a:tc>
                <a:tc>
                  <a:txBody>
                    <a:bodyPr/>
                    <a:lstStyle/>
                    <a:p>
                      <a:pPr algn="l" fontAlgn="b"/>
                      <a:r>
                        <a:rPr lang="en-US" sz="1000" b="1" i="0" u="none" strike="noStrike">
                          <a:latin typeface="Arial"/>
                        </a:rPr>
                        <a:t>Description</a:t>
                      </a:r>
                    </a:p>
                  </a:txBody>
                  <a:tcPr marL="9525" marR="9525" marT="9525" marB="0" anchor="b">
                    <a:lnL>
                      <a:noFill/>
                    </a:lnL>
                    <a:lnR>
                      <a:noFill/>
                    </a:lnR>
                    <a:lnT>
                      <a:noFill/>
                    </a:lnT>
                    <a:lnB>
                      <a:noFill/>
                    </a:lnB>
                  </a:tcPr>
                </a:tc>
                <a:tc>
                  <a:txBody>
                    <a:bodyPr/>
                    <a:lstStyle/>
                    <a:p>
                      <a:pPr algn="l" fontAlgn="b"/>
                      <a:r>
                        <a:rPr lang="en-US" sz="1000" b="1" i="0" u="none" strike="noStrike">
                          <a:latin typeface="Arial"/>
                        </a:rPr>
                        <a:t>Price</a:t>
                      </a:r>
                    </a:p>
                  </a:txBody>
                  <a:tcPr marL="9525" marR="9525" marT="9525" marB="0" anchor="b">
                    <a:lnL>
                      <a:noFill/>
                    </a:lnL>
                    <a:lnR>
                      <a:noFill/>
                    </a:lnR>
                    <a:lnT>
                      <a:noFill/>
                    </a:lnT>
                    <a:lnB>
                      <a:noFill/>
                    </a:lnB>
                  </a:tcPr>
                </a:tc>
              </a:tr>
              <a:tr h="207645">
                <a:tc>
                  <a:txBody>
                    <a:bodyPr/>
                    <a:lstStyle/>
                    <a:p>
                      <a:pPr algn="l" fontAlgn="b"/>
                      <a:r>
                        <a:rPr lang="en-US" sz="1000" b="0" i="0" u="none" strike="noStrike">
                          <a:latin typeface="Arial"/>
                        </a:rPr>
                        <a:t>A123</a:t>
                      </a:r>
                    </a:p>
                  </a:txBody>
                  <a:tcPr marL="9525" marR="9525" marT="9525" marB="0" anchor="b">
                    <a:lnL>
                      <a:noFill/>
                    </a:lnL>
                    <a:lnR>
                      <a:noFill/>
                    </a:lnR>
                    <a:lnT>
                      <a:noFill/>
                    </a:lnT>
                    <a:lnB>
                      <a:noFill/>
                    </a:lnB>
                  </a:tcPr>
                </a:tc>
                <a:tc>
                  <a:txBody>
                    <a:bodyPr/>
                    <a:lstStyle/>
                    <a:p>
                      <a:pPr algn="l" fontAlgn="b"/>
                      <a:r>
                        <a:rPr lang="en-US" sz="1000" b="0" i="0" u="none" strike="noStrike">
                          <a:latin typeface="Arial"/>
                        </a:rPr>
                        <a:t>Sweater - blue</a:t>
                      </a:r>
                    </a:p>
                  </a:txBody>
                  <a:tcPr marL="9525" marR="9525" marT="9525" marB="0" anchor="b">
                    <a:lnL>
                      <a:noFill/>
                    </a:lnL>
                    <a:lnR>
                      <a:noFill/>
                    </a:lnR>
                    <a:lnT>
                      <a:noFill/>
                    </a:lnT>
                    <a:lnB>
                      <a:noFill/>
                    </a:lnB>
                  </a:tcPr>
                </a:tc>
                <a:tc>
                  <a:txBody>
                    <a:bodyPr/>
                    <a:lstStyle/>
                    <a:p>
                      <a:pPr algn="l" fontAlgn="b"/>
                      <a:r>
                        <a:rPr lang="en-US" sz="1000" b="0" i="0" u="none" strike="noStrike">
                          <a:latin typeface="Arial"/>
                        </a:rPr>
                        <a:t> $       36.00 </a:t>
                      </a:r>
                    </a:p>
                  </a:txBody>
                  <a:tcPr marL="9525" marR="9525" marT="9525" marB="0" anchor="b">
                    <a:lnL>
                      <a:noFill/>
                    </a:lnL>
                    <a:lnR>
                      <a:noFill/>
                    </a:lnR>
                    <a:lnT>
                      <a:noFill/>
                    </a:lnT>
                    <a:lnB>
                      <a:noFill/>
                    </a:lnB>
                  </a:tcPr>
                </a:tc>
              </a:tr>
              <a:tr h="207645">
                <a:tc>
                  <a:txBody>
                    <a:bodyPr/>
                    <a:lstStyle/>
                    <a:p>
                      <a:pPr algn="l" fontAlgn="b"/>
                      <a:r>
                        <a:rPr lang="en-US" sz="1000" b="0" i="0" u="none" strike="noStrike">
                          <a:latin typeface="Arial"/>
                        </a:rPr>
                        <a:t>A124</a:t>
                      </a:r>
                    </a:p>
                  </a:txBody>
                  <a:tcPr marL="9525" marR="9525" marT="9525" marB="0" anchor="b">
                    <a:lnL>
                      <a:noFill/>
                    </a:lnL>
                    <a:lnR>
                      <a:noFill/>
                    </a:lnR>
                    <a:lnT>
                      <a:noFill/>
                    </a:lnT>
                    <a:lnB>
                      <a:noFill/>
                    </a:lnB>
                  </a:tcPr>
                </a:tc>
                <a:tc>
                  <a:txBody>
                    <a:bodyPr/>
                    <a:lstStyle/>
                    <a:p>
                      <a:pPr algn="l" fontAlgn="b"/>
                      <a:r>
                        <a:rPr lang="en-US" sz="1000" b="0" i="0" u="none" strike="noStrike" dirty="0">
                          <a:latin typeface="Arial"/>
                        </a:rPr>
                        <a:t>Sweater - red</a:t>
                      </a:r>
                    </a:p>
                  </a:txBody>
                  <a:tcPr marL="9525" marR="9525" marT="9525" marB="0" anchor="b">
                    <a:lnL>
                      <a:noFill/>
                    </a:lnL>
                    <a:lnR>
                      <a:noFill/>
                    </a:lnR>
                    <a:lnT>
                      <a:noFill/>
                    </a:lnT>
                    <a:lnB>
                      <a:noFill/>
                    </a:lnB>
                  </a:tcPr>
                </a:tc>
                <a:tc>
                  <a:txBody>
                    <a:bodyPr/>
                    <a:lstStyle/>
                    <a:p>
                      <a:pPr algn="l" fontAlgn="b"/>
                      <a:r>
                        <a:rPr lang="en-US" sz="1000" b="0" i="0" u="none" strike="noStrike">
                          <a:latin typeface="Arial"/>
                        </a:rPr>
                        <a:t> $       38.00 </a:t>
                      </a:r>
                    </a:p>
                  </a:txBody>
                  <a:tcPr marL="9525" marR="9525" marT="9525" marB="0" anchor="b">
                    <a:lnL>
                      <a:noFill/>
                    </a:lnL>
                    <a:lnR>
                      <a:noFill/>
                    </a:lnR>
                    <a:lnT>
                      <a:noFill/>
                    </a:lnT>
                    <a:lnB>
                      <a:noFill/>
                    </a:lnB>
                  </a:tcPr>
                </a:tc>
              </a:tr>
              <a:tr h="207645">
                <a:tc>
                  <a:txBody>
                    <a:bodyPr/>
                    <a:lstStyle/>
                    <a:p>
                      <a:pPr algn="l" fontAlgn="b"/>
                      <a:r>
                        <a:rPr lang="en-US" sz="1000" b="0" i="0" u="none" strike="noStrike">
                          <a:latin typeface="Arial"/>
                        </a:rPr>
                        <a:t>A125</a:t>
                      </a:r>
                    </a:p>
                  </a:txBody>
                  <a:tcPr marL="9525" marR="9525" marT="9525" marB="0" anchor="b">
                    <a:lnL>
                      <a:noFill/>
                    </a:lnL>
                    <a:lnR>
                      <a:noFill/>
                    </a:lnR>
                    <a:lnT>
                      <a:noFill/>
                    </a:lnT>
                    <a:lnB>
                      <a:noFill/>
                    </a:lnB>
                  </a:tcPr>
                </a:tc>
                <a:tc>
                  <a:txBody>
                    <a:bodyPr/>
                    <a:lstStyle/>
                    <a:p>
                      <a:pPr algn="l" fontAlgn="b"/>
                      <a:r>
                        <a:rPr lang="en-US" sz="1000" b="0" i="0" u="none" strike="noStrike">
                          <a:latin typeface="Arial"/>
                        </a:rPr>
                        <a:t>Sweater - green</a:t>
                      </a:r>
                    </a:p>
                  </a:txBody>
                  <a:tcPr marL="9525" marR="9525" marT="9525" marB="0" anchor="b">
                    <a:lnL>
                      <a:noFill/>
                    </a:lnL>
                    <a:lnR>
                      <a:noFill/>
                    </a:lnR>
                    <a:lnT>
                      <a:noFill/>
                    </a:lnT>
                    <a:lnB>
                      <a:noFill/>
                    </a:lnB>
                  </a:tcPr>
                </a:tc>
                <a:tc>
                  <a:txBody>
                    <a:bodyPr/>
                    <a:lstStyle/>
                    <a:p>
                      <a:pPr algn="l" fontAlgn="b"/>
                      <a:r>
                        <a:rPr lang="en-US" sz="1000" b="0" i="0" u="none" strike="noStrike">
                          <a:latin typeface="Arial"/>
                        </a:rPr>
                        <a:t> $       42.00 </a:t>
                      </a:r>
                    </a:p>
                  </a:txBody>
                  <a:tcPr marL="9525" marR="9525" marT="9525" marB="0" anchor="b">
                    <a:lnL>
                      <a:noFill/>
                    </a:lnL>
                    <a:lnR>
                      <a:noFill/>
                    </a:lnR>
                    <a:lnT>
                      <a:noFill/>
                    </a:lnT>
                    <a:lnB>
                      <a:noFill/>
                    </a:lnB>
                  </a:tcPr>
                </a:tc>
              </a:tr>
              <a:tr h="207645">
                <a:tc>
                  <a:txBody>
                    <a:bodyPr/>
                    <a:lstStyle/>
                    <a:p>
                      <a:pPr algn="l" fontAlgn="b"/>
                      <a:r>
                        <a:rPr lang="en-US" sz="1000" b="0" i="0" u="none" strike="noStrike">
                          <a:latin typeface="Arial"/>
                        </a:rPr>
                        <a:t>A126</a:t>
                      </a:r>
                    </a:p>
                  </a:txBody>
                  <a:tcPr marL="9525" marR="9525" marT="9525" marB="0" anchor="b">
                    <a:lnL>
                      <a:noFill/>
                    </a:lnL>
                    <a:lnR>
                      <a:noFill/>
                    </a:lnR>
                    <a:lnT>
                      <a:noFill/>
                    </a:lnT>
                    <a:lnB>
                      <a:noFill/>
                    </a:lnB>
                  </a:tcPr>
                </a:tc>
                <a:tc>
                  <a:txBody>
                    <a:bodyPr/>
                    <a:lstStyle/>
                    <a:p>
                      <a:pPr algn="l" fontAlgn="b"/>
                      <a:r>
                        <a:rPr lang="en-US" sz="1000" b="0" i="0" u="none" strike="noStrike">
                          <a:latin typeface="Arial"/>
                        </a:rPr>
                        <a:t>Shirt - white</a:t>
                      </a:r>
                    </a:p>
                  </a:txBody>
                  <a:tcPr marL="9525" marR="9525" marT="9525" marB="0" anchor="b">
                    <a:lnL>
                      <a:noFill/>
                    </a:lnL>
                    <a:lnR>
                      <a:noFill/>
                    </a:lnR>
                    <a:lnT>
                      <a:noFill/>
                    </a:lnT>
                    <a:lnB>
                      <a:noFill/>
                    </a:lnB>
                  </a:tcPr>
                </a:tc>
                <a:tc>
                  <a:txBody>
                    <a:bodyPr/>
                    <a:lstStyle/>
                    <a:p>
                      <a:pPr algn="l" fontAlgn="b"/>
                      <a:r>
                        <a:rPr lang="en-US" sz="1000" b="0" i="0" u="none" strike="noStrike">
                          <a:latin typeface="Arial"/>
                        </a:rPr>
                        <a:t> $       22.00 </a:t>
                      </a:r>
                    </a:p>
                  </a:txBody>
                  <a:tcPr marL="9525" marR="9525" marT="9525" marB="0" anchor="b">
                    <a:lnL>
                      <a:noFill/>
                    </a:lnL>
                    <a:lnR>
                      <a:noFill/>
                    </a:lnR>
                    <a:lnT>
                      <a:noFill/>
                    </a:lnT>
                    <a:lnB>
                      <a:noFill/>
                    </a:lnB>
                  </a:tcPr>
                </a:tc>
              </a:tr>
              <a:tr h="207645">
                <a:tc>
                  <a:txBody>
                    <a:bodyPr/>
                    <a:lstStyle/>
                    <a:p>
                      <a:pPr algn="l" fontAlgn="b"/>
                      <a:r>
                        <a:rPr lang="en-US" sz="1000" b="0" i="0" u="none" strike="noStrike">
                          <a:latin typeface="Arial"/>
                        </a:rPr>
                        <a:t>A127</a:t>
                      </a:r>
                    </a:p>
                  </a:txBody>
                  <a:tcPr marL="9525" marR="9525" marT="9525" marB="0" anchor="b">
                    <a:lnL>
                      <a:noFill/>
                    </a:lnL>
                    <a:lnR>
                      <a:noFill/>
                    </a:lnR>
                    <a:lnT>
                      <a:noFill/>
                    </a:lnT>
                    <a:lnB>
                      <a:noFill/>
                    </a:lnB>
                  </a:tcPr>
                </a:tc>
                <a:tc>
                  <a:txBody>
                    <a:bodyPr/>
                    <a:lstStyle/>
                    <a:p>
                      <a:pPr algn="l" fontAlgn="b"/>
                      <a:r>
                        <a:rPr lang="en-US" sz="1000" b="0" i="0" u="none" strike="noStrike">
                          <a:latin typeface="Arial"/>
                        </a:rPr>
                        <a:t>Shirt - blue</a:t>
                      </a:r>
                    </a:p>
                  </a:txBody>
                  <a:tcPr marL="9525" marR="9525" marT="9525" marB="0" anchor="b">
                    <a:lnL>
                      <a:noFill/>
                    </a:lnL>
                    <a:lnR>
                      <a:noFill/>
                    </a:lnR>
                    <a:lnT>
                      <a:noFill/>
                    </a:lnT>
                    <a:lnB>
                      <a:noFill/>
                    </a:lnB>
                  </a:tcPr>
                </a:tc>
                <a:tc>
                  <a:txBody>
                    <a:bodyPr/>
                    <a:lstStyle/>
                    <a:p>
                      <a:pPr algn="l" fontAlgn="b"/>
                      <a:r>
                        <a:rPr lang="en-US" sz="1000" b="0" i="0" u="none" strike="noStrike">
                          <a:latin typeface="Arial"/>
                        </a:rPr>
                        <a:t> $       19.00 </a:t>
                      </a:r>
                    </a:p>
                  </a:txBody>
                  <a:tcPr marL="9525" marR="9525" marT="9525" marB="0" anchor="b">
                    <a:lnL>
                      <a:noFill/>
                    </a:lnL>
                    <a:lnR>
                      <a:noFill/>
                    </a:lnR>
                    <a:lnT>
                      <a:noFill/>
                    </a:lnT>
                    <a:lnB>
                      <a:noFill/>
                    </a:lnB>
                  </a:tcPr>
                </a:tc>
              </a:tr>
              <a:tr h="207645">
                <a:tc>
                  <a:txBody>
                    <a:bodyPr/>
                    <a:lstStyle/>
                    <a:p>
                      <a:pPr algn="l" fontAlgn="b"/>
                      <a:r>
                        <a:rPr lang="en-US" sz="1000" b="0" i="0" u="none" strike="noStrike">
                          <a:latin typeface="Arial"/>
                        </a:rPr>
                        <a:t>A128</a:t>
                      </a:r>
                    </a:p>
                  </a:txBody>
                  <a:tcPr marL="9525" marR="9525" marT="9525" marB="0" anchor="b">
                    <a:lnL>
                      <a:noFill/>
                    </a:lnL>
                    <a:lnR>
                      <a:noFill/>
                    </a:lnR>
                    <a:lnT>
                      <a:noFill/>
                    </a:lnT>
                    <a:lnB>
                      <a:noFill/>
                    </a:lnB>
                  </a:tcPr>
                </a:tc>
                <a:tc>
                  <a:txBody>
                    <a:bodyPr/>
                    <a:lstStyle/>
                    <a:p>
                      <a:pPr algn="l" fontAlgn="b"/>
                      <a:r>
                        <a:rPr lang="en-US" sz="1000" b="0" i="0" u="none" strike="noStrike">
                          <a:latin typeface="Arial"/>
                        </a:rPr>
                        <a:t>Shirt - yellow</a:t>
                      </a:r>
                    </a:p>
                  </a:txBody>
                  <a:tcPr marL="9525" marR="9525" marT="9525" marB="0" anchor="b">
                    <a:lnL>
                      <a:noFill/>
                    </a:lnL>
                    <a:lnR>
                      <a:noFill/>
                    </a:lnR>
                    <a:lnT>
                      <a:noFill/>
                    </a:lnT>
                    <a:lnB>
                      <a:noFill/>
                    </a:lnB>
                  </a:tcPr>
                </a:tc>
                <a:tc>
                  <a:txBody>
                    <a:bodyPr/>
                    <a:lstStyle/>
                    <a:p>
                      <a:pPr algn="l" fontAlgn="b"/>
                      <a:r>
                        <a:rPr lang="en-US" sz="1000" b="0" i="0" u="none" strike="noStrike">
                          <a:latin typeface="Arial"/>
                        </a:rPr>
                        <a:t> $       19.00 </a:t>
                      </a:r>
                    </a:p>
                  </a:txBody>
                  <a:tcPr marL="9525" marR="9525" marT="9525" marB="0" anchor="b">
                    <a:lnL>
                      <a:noFill/>
                    </a:lnL>
                    <a:lnR>
                      <a:noFill/>
                    </a:lnR>
                    <a:lnT>
                      <a:noFill/>
                    </a:lnT>
                    <a:lnB>
                      <a:noFill/>
                    </a:lnB>
                  </a:tcPr>
                </a:tc>
              </a:tr>
              <a:tr h="207645">
                <a:tc>
                  <a:txBody>
                    <a:bodyPr/>
                    <a:lstStyle/>
                    <a:p>
                      <a:pPr algn="l" fontAlgn="b"/>
                      <a:r>
                        <a:rPr lang="en-US" sz="1000" b="0" i="0" u="none" strike="noStrike">
                          <a:latin typeface="Arial"/>
                        </a:rPr>
                        <a:t>A129</a:t>
                      </a:r>
                    </a:p>
                  </a:txBody>
                  <a:tcPr marL="9525" marR="9525" marT="9525" marB="0" anchor="b">
                    <a:lnL>
                      <a:noFill/>
                    </a:lnL>
                    <a:lnR>
                      <a:noFill/>
                    </a:lnR>
                    <a:lnT>
                      <a:noFill/>
                    </a:lnT>
                    <a:lnB>
                      <a:noFill/>
                    </a:lnB>
                  </a:tcPr>
                </a:tc>
                <a:tc>
                  <a:txBody>
                    <a:bodyPr/>
                    <a:lstStyle/>
                    <a:p>
                      <a:pPr algn="l" fontAlgn="b"/>
                      <a:r>
                        <a:rPr lang="en-US" sz="1000" b="0" i="0" u="none" strike="noStrike">
                          <a:latin typeface="Arial"/>
                        </a:rPr>
                        <a:t>Pants - black</a:t>
                      </a:r>
                    </a:p>
                  </a:txBody>
                  <a:tcPr marL="9525" marR="9525" marT="9525" marB="0" anchor="b">
                    <a:lnL>
                      <a:noFill/>
                    </a:lnL>
                    <a:lnR>
                      <a:noFill/>
                    </a:lnR>
                    <a:lnT>
                      <a:noFill/>
                    </a:lnT>
                    <a:lnB>
                      <a:noFill/>
                    </a:lnB>
                  </a:tcPr>
                </a:tc>
                <a:tc>
                  <a:txBody>
                    <a:bodyPr/>
                    <a:lstStyle/>
                    <a:p>
                      <a:pPr algn="l" fontAlgn="b"/>
                      <a:r>
                        <a:rPr lang="en-US" sz="1000" b="0" i="0" u="none" strike="noStrike">
                          <a:latin typeface="Arial"/>
                        </a:rPr>
                        <a:t> $       26.00 </a:t>
                      </a:r>
                    </a:p>
                  </a:txBody>
                  <a:tcPr marL="9525" marR="9525" marT="9525" marB="0" anchor="b">
                    <a:lnL>
                      <a:noFill/>
                    </a:lnL>
                    <a:lnR>
                      <a:noFill/>
                    </a:lnR>
                    <a:lnT>
                      <a:noFill/>
                    </a:lnT>
                    <a:lnB>
                      <a:noFill/>
                    </a:lnB>
                  </a:tcPr>
                </a:tc>
              </a:tr>
              <a:tr h="207645">
                <a:tc>
                  <a:txBody>
                    <a:bodyPr/>
                    <a:lstStyle/>
                    <a:p>
                      <a:pPr algn="l" fontAlgn="b"/>
                      <a:r>
                        <a:rPr lang="en-US" sz="1000" b="0" i="0" u="none" strike="noStrike">
                          <a:latin typeface="Arial"/>
                        </a:rPr>
                        <a:t>A130</a:t>
                      </a:r>
                    </a:p>
                  </a:txBody>
                  <a:tcPr marL="9525" marR="9525" marT="9525" marB="0" anchor="b">
                    <a:lnL>
                      <a:noFill/>
                    </a:lnL>
                    <a:lnR>
                      <a:noFill/>
                    </a:lnR>
                    <a:lnT>
                      <a:noFill/>
                    </a:lnT>
                    <a:lnB>
                      <a:noFill/>
                    </a:lnB>
                  </a:tcPr>
                </a:tc>
                <a:tc>
                  <a:txBody>
                    <a:bodyPr/>
                    <a:lstStyle/>
                    <a:p>
                      <a:pPr algn="l" fontAlgn="b"/>
                      <a:r>
                        <a:rPr lang="en-US" sz="1000" b="0" i="0" u="none" strike="noStrike">
                          <a:latin typeface="Arial"/>
                        </a:rPr>
                        <a:t>Pants - gray</a:t>
                      </a:r>
                    </a:p>
                  </a:txBody>
                  <a:tcPr marL="9525" marR="9525" marT="9525" marB="0" anchor="b">
                    <a:lnL>
                      <a:noFill/>
                    </a:lnL>
                    <a:lnR>
                      <a:noFill/>
                    </a:lnR>
                    <a:lnT>
                      <a:noFill/>
                    </a:lnT>
                    <a:lnB>
                      <a:noFill/>
                    </a:lnB>
                  </a:tcPr>
                </a:tc>
                <a:tc>
                  <a:txBody>
                    <a:bodyPr/>
                    <a:lstStyle/>
                    <a:p>
                      <a:pPr algn="l" fontAlgn="b"/>
                      <a:r>
                        <a:rPr lang="en-US" sz="1000" b="0" i="0" u="none" strike="noStrike">
                          <a:latin typeface="Arial"/>
                        </a:rPr>
                        <a:t> $       28.00 </a:t>
                      </a:r>
                    </a:p>
                  </a:txBody>
                  <a:tcPr marL="9525" marR="9525" marT="9525" marB="0" anchor="b">
                    <a:lnL>
                      <a:noFill/>
                    </a:lnL>
                    <a:lnR>
                      <a:noFill/>
                    </a:lnR>
                    <a:lnT>
                      <a:noFill/>
                    </a:lnT>
                    <a:lnB>
                      <a:noFill/>
                    </a:lnB>
                  </a:tcPr>
                </a:tc>
              </a:tr>
              <a:tr h="207645">
                <a:tc>
                  <a:txBody>
                    <a:bodyPr/>
                    <a:lstStyle/>
                    <a:p>
                      <a:pPr algn="l" fontAlgn="b"/>
                      <a:r>
                        <a:rPr lang="en-US" sz="1000" b="0" i="0" u="none" strike="noStrike">
                          <a:latin typeface="Arial"/>
                        </a:rPr>
                        <a:t>A131</a:t>
                      </a:r>
                    </a:p>
                  </a:txBody>
                  <a:tcPr marL="9525" marR="9525" marT="9525" marB="0" anchor="b">
                    <a:lnL>
                      <a:noFill/>
                    </a:lnL>
                    <a:lnR>
                      <a:noFill/>
                    </a:lnR>
                    <a:lnT>
                      <a:noFill/>
                    </a:lnT>
                    <a:lnB>
                      <a:noFill/>
                    </a:lnB>
                  </a:tcPr>
                </a:tc>
                <a:tc>
                  <a:txBody>
                    <a:bodyPr/>
                    <a:lstStyle/>
                    <a:p>
                      <a:pPr algn="l" fontAlgn="b"/>
                      <a:r>
                        <a:rPr lang="en-US" sz="1000" b="0" i="0" u="none" strike="noStrike">
                          <a:latin typeface="Arial"/>
                        </a:rPr>
                        <a:t>Pants - navy</a:t>
                      </a:r>
                    </a:p>
                  </a:txBody>
                  <a:tcPr marL="9525" marR="9525" marT="9525" marB="0" anchor="b">
                    <a:lnL>
                      <a:noFill/>
                    </a:lnL>
                    <a:lnR>
                      <a:noFill/>
                    </a:lnR>
                    <a:lnT>
                      <a:noFill/>
                    </a:lnT>
                    <a:lnB>
                      <a:noFill/>
                    </a:lnB>
                  </a:tcPr>
                </a:tc>
                <a:tc>
                  <a:txBody>
                    <a:bodyPr/>
                    <a:lstStyle/>
                    <a:p>
                      <a:pPr algn="l" fontAlgn="b"/>
                      <a:r>
                        <a:rPr lang="en-US" sz="1000" b="0" i="0" u="none" strike="noStrike" dirty="0">
                          <a:latin typeface="Arial"/>
                        </a:rPr>
                        <a:t> $       27.00 </a:t>
                      </a:r>
                    </a:p>
                  </a:txBody>
                  <a:tcPr marL="9525" marR="9525" marT="9525" marB="0" anchor="b">
                    <a:lnL>
                      <a:noFill/>
                    </a:lnL>
                    <a:lnR>
                      <a:noFill/>
                    </a:lnR>
                    <a:lnT>
                      <a:noFill/>
                    </a:lnT>
                    <a:lnB>
                      <a:noFill/>
                    </a:lnB>
                  </a:tcPr>
                </a:tc>
              </a:tr>
            </a:tbl>
          </a:graphicData>
        </a:graphic>
      </p:graphicFrame>
      <p:graphicFrame>
        <p:nvGraphicFramePr>
          <p:cNvPr id="26627" name="Object 3"/>
          <p:cNvGraphicFramePr>
            <a:graphicFrameLocks noChangeAspect="1"/>
          </p:cNvGraphicFramePr>
          <p:nvPr>
            <p:extLst>
              <p:ext uri="{D42A27DB-BD31-4B8C-83A1-F6EECF244321}">
                <p14:modId xmlns:p14="http://schemas.microsoft.com/office/powerpoint/2010/main" val="1782437751"/>
              </p:ext>
            </p:extLst>
          </p:nvPr>
        </p:nvGraphicFramePr>
        <p:xfrm>
          <a:off x="152400" y="1447800"/>
          <a:ext cx="5905500" cy="2495550"/>
        </p:xfrm>
        <a:graphic>
          <a:graphicData uri="http://schemas.openxmlformats.org/presentationml/2006/ole">
            <mc:AlternateContent xmlns:mc="http://schemas.openxmlformats.org/markup-compatibility/2006">
              <mc:Choice xmlns:v="urn:schemas-microsoft-com:vml" Requires="v">
                <p:oleObj spid="_x0000_s26640" name="Worksheet" r:id="rId4" imgW="5905375" imgH="2495609" progId="Excel.Sheet.12">
                  <p:embed/>
                </p:oleObj>
              </mc:Choice>
              <mc:Fallback>
                <p:oleObj name="Worksheet" r:id="rId4" imgW="5905375" imgH="2495609" progId="Excel.Sheet.12">
                  <p:embed/>
                  <p:pic>
                    <p:nvPicPr>
                      <p:cNvPr id="0" name="Picture 3"/>
                      <p:cNvPicPr>
                        <a:picLocks noChangeAspect="1" noChangeArrowheads="1"/>
                      </p:cNvPicPr>
                      <p:nvPr/>
                    </p:nvPicPr>
                    <p:blipFill>
                      <a:blip r:embed="rId5"/>
                      <a:srcRect/>
                      <a:stretch>
                        <a:fillRect/>
                      </a:stretch>
                    </p:blipFill>
                    <p:spPr bwMode="auto">
                      <a:xfrm>
                        <a:off x="152400" y="1447800"/>
                        <a:ext cx="5905500" cy="249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 name="TextBox 10"/>
          <p:cNvSpPr txBox="1"/>
          <p:nvPr/>
        </p:nvSpPr>
        <p:spPr>
          <a:xfrm>
            <a:off x="6405757" y="2624694"/>
            <a:ext cx="2428485" cy="369332"/>
          </a:xfrm>
          <a:prstGeom prst="rect">
            <a:avLst/>
          </a:prstGeom>
          <a:noFill/>
        </p:spPr>
        <p:txBody>
          <a:bodyPr wrap="none" rtlCol="0">
            <a:spAutoFit/>
          </a:bodyPr>
          <a:lstStyle/>
          <a:p>
            <a:r>
              <a:rPr lang="en-US" dirty="0" smtClean="0">
                <a:solidFill>
                  <a:srgbClr val="FF0000"/>
                </a:solidFill>
              </a:rPr>
              <a:t>Tab1 – Sales Order form</a:t>
            </a:r>
            <a:endParaRPr lang="en-US" dirty="0">
              <a:solidFill>
                <a:srgbClr val="FF0000"/>
              </a:solidFill>
            </a:endParaRPr>
          </a:p>
        </p:txBody>
      </p:sp>
      <p:sp>
        <p:nvSpPr>
          <p:cNvPr id="12" name="TextBox 11"/>
          <p:cNvSpPr txBox="1"/>
          <p:nvPr/>
        </p:nvSpPr>
        <p:spPr>
          <a:xfrm>
            <a:off x="6324600" y="4953000"/>
            <a:ext cx="1690143" cy="369332"/>
          </a:xfrm>
          <a:prstGeom prst="rect">
            <a:avLst/>
          </a:prstGeom>
          <a:noFill/>
        </p:spPr>
        <p:txBody>
          <a:bodyPr wrap="none" rtlCol="0">
            <a:spAutoFit/>
          </a:bodyPr>
          <a:lstStyle/>
          <a:p>
            <a:r>
              <a:rPr lang="en-US" dirty="0" smtClean="0">
                <a:solidFill>
                  <a:srgbClr val="FF0000"/>
                </a:solidFill>
              </a:rPr>
              <a:t>Tab2 –  Price list</a:t>
            </a:r>
            <a:endParaRPr lang="en-US" dirty="0">
              <a:solidFill>
                <a:srgbClr val="FF0000"/>
              </a:solidFill>
            </a:endParaRPr>
          </a:p>
        </p:txBody>
      </p:sp>
      <p:cxnSp>
        <p:nvCxnSpPr>
          <p:cNvPr id="5" name="Straight Connector 4"/>
          <p:cNvCxnSpPr/>
          <p:nvPr/>
        </p:nvCxnSpPr>
        <p:spPr>
          <a:xfrm>
            <a:off x="152400" y="4114800"/>
            <a:ext cx="8534400" cy="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 – Price List </a:t>
            </a:r>
            <a:endParaRPr lang="en-US" dirty="0"/>
          </a:p>
        </p:txBody>
      </p:sp>
      <p:sp>
        <p:nvSpPr>
          <p:cNvPr id="4" name="Slide Number Placeholder 3"/>
          <p:cNvSpPr>
            <a:spLocks noGrp="1"/>
          </p:cNvSpPr>
          <p:nvPr>
            <p:ph type="sldNum" sz="quarter" idx="12"/>
          </p:nvPr>
        </p:nvSpPr>
        <p:spPr/>
        <p:txBody>
          <a:bodyPr/>
          <a:lstStyle/>
          <a:p>
            <a:fld id="{F0A996BC-9950-41A0-A2D2-85DDAE4B9A4D}" type="slidenum">
              <a:rPr lang="en-US" smtClean="0"/>
              <a:t>15</a:t>
            </a:fld>
            <a:endParaRPr lang="en-US"/>
          </a:p>
        </p:txBody>
      </p:sp>
      <p:pic>
        <p:nvPicPr>
          <p:cNvPr id="32771" name="Picture 3"/>
          <p:cNvPicPr>
            <a:picLocks noChangeAspect="1" noChangeArrowheads="1"/>
          </p:cNvPicPr>
          <p:nvPr/>
        </p:nvPicPr>
        <p:blipFill>
          <a:blip r:embed="rId2" cstate="print"/>
          <a:srcRect/>
          <a:stretch>
            <a:fillRect/>
          </a:stretch>
        </p:blipFill>
        <p:spPr bwMode="auto">
          <a:xfrm>
            <a:off x="76201" y="2803069"/>
            <a:ext cx="9067800" cy="1110119"/>
          </a:xfrm>
          <a:prstGeom prst="rect">
            <a:avLst/>
          </a:prstGeom>
          <a:noFill/>
          <a:ln w="9525">
            <a:noFill/>
            <a:miter lim="800000"/>
            <a:headEnd/>
            <a:tailEnd/>
          </a:ln>
          <a:effectLst/>
        </p:spPr>
      </p:pic>
      <p:sp>
        <p:nvSpPr>
          <p:cNvPr id="7" name="TextBox 6"/>
          <p:cNvSpPr txBox="1"/>
          <p:nvPr/>
        </p:nvSpPr>
        <p:spPr>
          <a:xfrm>
            <a:off x="228600" y="1981200"/>
            <a:ext cx="8229600" cy="400110"/>
          </a:xfrm>
          <a:prstGeom prst="rect">
            <a:avLst/>
          </a:prstGeom>
          <a:noFill/>
        </p:spPr>
        <p:txBody>
          <a:bodyPr wrap="square" rtlCol="0">
            <a:spAutoFit/>
          </a:bodyPr>
          <a:lstStyle/>
          <a:p>
            <a:r>
              <a:rPr lang="en-US" sz="2000" dirty="0" smtClean="0"/>
              <a:t>Here are the VLOOKUP formulas added for Description and Unit Price</a:t>
            </a:r>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3 – Combining two spreadsheets</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File:    VLOOKUP – combine 2 sheets.xlsx</a:t>
            </a:r>
          </a:p>
          <a:p>
            <a:pPr>
              <a:buNone/>
            </a:pPr>
            <a:r>
              <a:rPr lang="en-US" dirty="0"/>
              <a:t>	</a:t>
            </a:r>
            <a:r>
              <a:rPr lang="en-US" dirty="0" smtClean="0"/>
              <a:t>		Tab1: Birthdays</a:t>
            </a:r>
          </a:p>
          <a:p>
            <a:pPr>
              <a:buNone/>
            </a:pPr>
            <a:r>
              <a:rPr lang="en-US" dirty="0"/>
              <a:t>	</a:t>
            </a:r>
            <a:r>
              <a:rPr lang="en-US" dirty="0" smtClean="0"/>
              <a:t>		Tab2: Flowers</a:t>
            </a:r>
          </a:p>
          <a:p>
            <a:pPr>
              <a:buNone/>
            </a:pPr>
            <a:endParaRPr lang="en-US" dirty="0"/>
          </a:p>
          <a:p>
            <a:pPr>
              <a:buNone/>
            </a:pPr>
            <a:r>
              <a:rPr lang="en-US" dirty="0" smtClean="0"/>
              <a:t>Objective: Have two sheets with some columns of data in common across both sheets.  Combine the data into a single sheet</a:t>
            </a:r>
            <a:endParaRPr lang="en-US" dirty="0"/>
          </a:p>
        </p:txBody>
      </p:sp>
      <p:sp>
        <p:nvSpPr>
          <p:cNvPr id="4" name="Slide Number Placeholder 3"/>
          <p:cNvSpPr>
            <a:spLocks noGrp="1"/>
          </p:cNvSpPr>
          <p:nvPr>
            <p:ph type="sldNum" sz="quarter" idx="12"/>
          </p:nvPr>
        </p:nvSpPr>
        <p:spPr/>
        <p:txBody>
          <a:bodyPr/>
          <a:lstStyle/>
          <a:p>
            <a:fld id="{F0A996BC-9950-41A0-A2D2-85DDAE4B9A4D}" type="slidenum">
              <a:rPr lang="en-US" smtClean="0"/>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3 – Combining two spreadsheets</a:t>
            </a:r>
            <a:endParaRPr lang="en-US" dirty="0"/>
          </a:p>
        </p:txBody>
      </p:sp>
      <p:sp>
        <p:nvSpPr>
          <p:cNvPr id="4" name="Slide Number Placeholder 3"/>
          <p:cNvSpPr>
            <a:spLocks noGrp="1"/>
          </p:cNvSpPr>
          <p:nvPr>
            <p:ph type="sldNum" sz="quarter" idx="12"/>
          </p:nvPr>
        </p:nvSpPr>
        <p:spPr/>
        <p:txBody>
          <a:bodyPr/>
          <a:lstStyle/>
          <a:p>
            <a:fld id="{F0A996BC-9950-41A0-A2D2-85DDAE4B9A4D}" type="slidenum">
              <a:rPr lang="en-US" smtClean="0"/>
              <a:t>17</a:t>
            </a:fld>
            <a:endParaRPr lang="en-US"/>
          </a:p>
        </p:txBody>
      </p:sp>
      <p:graphicFrame>
        <p:nvGraphicFramePr>
          <p:cNvPr id="28675" name="Object 3"/>
          <p:cNvGraphicFramePr>
            <a:graphicFrameLocks noChangeAspect="1"/>
          </p:cNvGraphicFramePr>
          <p:nvPr>
            <p:extLst>
              <p:ext uri="{D42A27DB-BD31-4B8C-83A1-F6EECF244321}">
                <p14:modId xmlns:p14="http://schemas.microsoft.com/office/powerpoint/2010/main" val="1561356792"/>
              </p:ext>
            </p:extLst>
          </p:nvPr>
        </p:nvGraphicFramePr>
        <p:xfrm>
          <a:off x="4572000" y="1981200"/>
          <a:ext cx="3506884" cy="2590800"/>
        </p:xfrm>
        <a:graphic>
          <a:graphicData uri="http://schemas.openxmlformats.org/presentationml/2006/ole">
            <mc:AlternateContent xmlns:mc="http://schemas.openxmlformats.org/markup-compatibility/2006">
              <mc:Choice xmlns:v="urn:schemas-microsoft-com:vml" Requires="v">
                <p:oleObj spid="_x0000_s28696" name="Worksheet" r:id="rId4" imgW="2333571" imgH="1723932" progId="Excel.Sheet.12">
                  <p:embed/>
                </p:oleObj>
              </mc:Choice>
              <mc:Fallback>
                <p:oleObj name="Worksheet" r:id="rId4" imgW="2333571" imgH="1723932" progId="Excel.Sheet.12">
                  <p:embed/>
                  <p:pic>
                    <p:nvPicPr>
                      <p:cNvPr id="0" name="Picture 3"/>
                      <p:cNvPicPr>
                        <a:picLocks noChangeAspect="1" noChangeArrowheads="1"/>
                      </p:cNvPicPr>
                      <p:nvPr/>
                    </p:nvPicPr>
                    <p:blipFill>
                      <a:blip r:embed="rId5"/>
                      <a:srcRect/>
                      <a:stretch>
                        <a:fillRect/>
                      </a:stretch>
                    </p:blipFill>
                    <p:spPr bwMode="auto">
                      <a:xfrm>
                        <a:off x="4572000" y="1981200"/>
                        <a:ext cx="3506884"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3" name="Picture 2"/>
          <p:cNvPicPr>
            <a:picLocks noChangeAspect="1"/>
          </p:cNvPicPr>
          <p:nvPr/>
        </p:nvPicPr>
        <p:blipFill>
          <a:blip r:embed="rId6"/>
          <a:stretch>
            <a:fillRect/>
          </a:stretch>
        </p:blipFill>
        <p:spPr>
          <a:xfrm>
            <a:off x="685800" y="1966415"/>
            <a:ext cx="3022585" cy="2605585"/>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dirty="0" smtClean="0"/>
              <a:t>Example 3 – Combining two spreadsheets</a:t>
            </a:r>
            <a:endParaRPr lang="en-US" sz="3600" dirty="0"/>
          </a:p>
        </p:txBody>
      </p:sp>
      <p:sp>
        <p:nvSpPr>
          <p:cNvPr id="4" name="Slide Number Placeholder 3"/>
          <p:cNvSpPr>
            <a:spLocks noGrp="1"/>
          </p:cNvSpPr>
          <p:nvPr>
            <p:ph type="sldNum" sz="quarter" idx="12"/>
          </p:nvPr>
        </p:nvSpPr>
        <p:spPr/>
        <p:txBody>
          <a:bodyPr/>
          <a:lstStyle/>
          <a:p>
            <a:fld id="{F0A996BC-9950-41A0-A2D2-85DDAE4B9A4D}" type="slidenum">
              <a:rPr lang="en-US" smtClean="0"/>
              <a:t>18</a:t>
            </a:fld>
            <a:endParaRPr lang="en-US"/>
          </a:p>
        </p:txBody>
      </p:sp>
      <p:graphicFrame>
        <p:nvGraphicFramePr>
          <p:cNvPr id="29700" name="Object 4"/>
          <p:cNvGraphicFramePr>
            <a:graphicFrameLocks noChangeAspect="1"/>
          </p:cNvGraphicFramePr>
          <p:nvPr/>
        </p:nvGraphicFramePr>
        <p:xfrm>
          <a:off x="609601" y="3962400"/>
          <a:ext cx="7924799" cy="2752687"/>
        </p:xfrm>
        <a:graphic>
          <a:graphicData uri="http://schemas.openxmlformats.org/presentationml/2006/ole">
            <mc:AlternateContent xmlns:mc="http://schemas.openxmlformats.org/markup-compatibility/2006">
              <mc:Choice xmlns:v="urn:schemas-microsoft-com:vml" Requires="v">
                <p:oleObj spid="_x0000_s29726" name="Worksheet" r:id="rId4" imgW="4962642" imgH="1723932" progId="Excel.Sheet.12">
                  <p:embed/>
                </p:oleObj>
              </mc:Choice>
              <mc:Fallback>
                <p:oleObj name="Worksheet" r:id="rId4" imgW="4962642" imgH="1723932" progId="Excel.Sheet.12">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1" y="3962400"/>
                        <a:ext cx="7924799" cy="2752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9701" name="Object 5"/>
          <p:cNvGraphicFramePr>
            <a:graphicFrameLocks noChangeAspect="1"/>
          </p:cNvGraphicFramePr>
          <p:nvPr/>
        </p:nvGraphicFramePr>
        <p:xfrm>
          <a:off x="1828800" y="1108891"/>
          <a:ext cx="4703771" cy="2702802"/>
        </p:xfrm>
        <a:graphic>
          <a:graphicData uri="http://schemas.openxmlformats.org/presentationml/2006/ole">
            <mc:AlternateContent xmlns:mc="http://schemas.openxmlformats.org/markup-compatibility/2006">
              <mc:Choice xmlns:v="urn:schemas-microsoft-com:vml" Requires="v">
                <p:oleObj spid="_x0000_s29727" name="Worksheet" r:id="rId7" imgW="3000489" imgH="1723932" progId="Excel.Sheet.12">
                  <p:embed/>
                </p:oleObj>
              </mc:Choice>
              <mc:Fallback>
                <p:oleObj name="Worksheet" r:id="rId7" imgW="3000489" imgH="1723932" progId="Excel.Sheet.12">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28800" y="1108891"/>
                        <a:ext cx="4703771" cy="2702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382000" cy="639762"/>
          </a:xfrm>
        </p:spPr>
        <p:txBody>
          <a:bodyPr>
            <a:noAutofit/>
          </a:bodyPr>
          <a:lstStyle/>
          <a:p>
            <a:r>
              <a:rPr lang="en-US" sz="3200" dirty="0" smtClean="0"/>
              <a:t>Another example of combining two spreadsheets</a:t>
            </a:r>
            <a:endParaRPr lang="en-US" sz="3200" dirty="0"/>
          </a:p>
        </p:txBody>
      </p:sp>
      <p:sp>
        <p:nvSpPr>
          <p:cNvPr id="3" name="Slide Number Placeholder 2"/>
          <p:cNvSpPr>
            <a:spLocks noGrp="1"/>
          </p:cNvSpPr>
          <p:nvPr>
            <p:ph type="sldNum" sz="quarter" idx="12"/>
          </p:nvPr>
        </p:nvSpPr>
        <p:spPr/>
        <p:txBody>
          <a:bodyPr/>
          <a:lstStyle/>
          <a:p>
            <a:fld id="{F0A996BC-9950-41A0-A2D2-85DDAE4B9A4D}" type="slidenum">
              <a:rPr lang="en-US" smtClean="0"/>
              <a:t>19</a:t>
            </a:fld>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866775"/>
            <a:ext cx="8715375" cy="5534025"/>
          </a:xfrm>
          <a:prstGeom prst="rect">
            <a:avLst/>
          </a:prstGeom>
        </p:spPr>
      </p:pic>
    </p:spTree>
    <p:extLst>
      <p:ext uri="{BB962C8B-B14F-4D97-AF65-F5344CB8AC3E}">
        <p14:creationId xmlns:p14="http://schemas.microsoft.com/office/powerpoint/2010/main" val="3511900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nvSpPr>
        <p:spPr>
          <a:xfrm>
            <a:off x="457200" y="20558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What is VLOOKUP?</a:t>
            </a:r>
            <a:endParaRPr lang="en-US" dirty="0"/>
          </a:p>
        </p:txBody>
      </p:sp>
      <p:sp>
        <p:nvSpPr>
          <p:cNvPr id="8" name="Content Placeholder 2"/>
          <p:cNvSpPr>
            <a:spLocks noGrp="1"/>
          </p:cNvSpPr>
          <p:nvPr/>
        </p:nvSpPr>
        <p:spPr>
          <a:xfrm>
            <a:off x="457200" y="1531144"/>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None/>
            </a:pPr>
            <a:r>
              <a:rPr lang="en-US" dirty="0" smtClean="0"/>
              <a:t>A Function in Excel (and also in Google Sheets) for finding specific information in a spreadsheet</a:t>
            </a:r>
          </a:p>
          <a:p>
            <a:pPr>
              <a:buNone/>
            </a:pPr>
            <a:endParaRPr lang="en-US" dirty="0" smtClean="0"/>
          </a:p>
          <a:p>
            <a:r>
              <a:rPr lang="en-US" dirty="0" smtClean="0"/>
              <a:t>Looks for a value in the leftmost column of a table, and then returns a value in the same row from a column you specify</a:t>
            </a:r>
          </a:p>
          <a:p>
            <a:pPr>
              <a:buNone/>
            </a:pPr>
            <a:endParaRPr lang="en-US" dirty="0"/>
          </a:p>
          <a:p>
            <a:endParaRPr lang="en-US" dirty="0"/>
          </a:p>
        </p:txBody>
      </p:sp>
      <p:sp>
        <p:nvSpPr>
          <p:cNvPr id="9" name="Slide Number Placeholder 3"/>
          <p:cNvSpPr>
            <a:spLocks noGrp="1"/>
          </p:cNvSpPr>
          <p:nvPr/>
        </p:nvSpPr>
        <p:spPr>
          <a:xfrm>
            <a:off x="6553200" y="6287294"/>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FFE3D6F-D0CC-4FDD-B07B-DA340B84BC69}"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Insert Function box</a:t>
            </a:r>
            <a:endParaRPr lang="en-US" dirty="0"/>
          </a:p>
        </p:txBody>
      </p:sp>
      <p:sp>
        <p:nvSpPr>
          <p:cNvPr id="3" name="Slide Number Placeholder 2"/>
          <p:cNvSpPr>
            <a:spLocks noGrp="1"/>
          </p:cNvSpPr>
          <p:nvPr>
            <p:ph type="sldNum" sz="quarter" idx="12"/>
          </p:nvPr>
        </p:nvSpPr>
        <p:spPr/>
        <p:txBody>
          <a:bodyPr/>
          <a:lstStyle/>
          <a:p>
            <a:fld id="{F0A996BC-9950-41A0-A2D2-85DDAE4B9A4D}" type="slidenum">
              <a:rPr lang="en-US" smtClean="0"/>
              <a:t>20</a:t>
            </a:fld>
            <a:endParaRPr lang="en-US"/>
          </a:p>
        </p:txBody>
      </p:sp>
      <p:pic>
        <p:nvPicPr>
          <p:cNvPr id="33794" name="Picture 2"/>
          <p:cNvPicPr>
            <a:picLocks noChangeAspect="1" noChangeArrowheads="1"/>
          </p:cNvPicPr>
          <p:nvPr/>
        </p:nvPicPr>
        <p:blipFill>
          <a:blip r:embed="rId2" cstate="print"/>
          <a:srcRect/>
          <a:stretch>
            <a:fillRect/>
          </a:stretch>
        </p:blipFill>
        <p:spPr bwMode="auto">
          <a:xfrm>
            <a:off x="1066800" y="1828800"/>
            <a:ext cx="7104225" cy="4351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nvSpPr>
        <p:spPr>
          <a:xfrm>
            <a:off x="457200" y="20558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When is VLOOKUP used?</a:t>
            </a:r>
            <a:endParaRPr lang="en-US" dirty="0"/>
          </a:p>
        </p:txBody>
      </p:sp>
      <p:sp>
        <p:nvSpPr>
          <p:cNvPr id="8" name="Content Placeholder 2"/>
          <p:cNvSpPr>
            <a:spLocks noGrp="1"/>
          </p:cNvSpPr>
          <p:nvPr/>
        </p:nvSpPr>
        <p:spPr>
          <a:xfrm>
            <a:off x="457200" y="1676400"/>
            <a:ext cx="8229600" cy="438070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None/>
            </a:pPr>
            <a:r>
              <a:rPr lang="en-US" dirty="0" smtClean="0"/>
              <a:t>Some common uses:</a:t>
            </a:r>
          </a:p>
          <a:p>
            <a:r>
              <a:rPr lang="en-US" dirty="0" smtClean="0"/>
              <a:t>Look up a price in a price list with many part or model numbers</a:t>
            </a:r>
          </a:p>
          <a:p>
            <a:r>
              <a:rPr lang="en-US" dirty="0" smtClean="0"/>
              <a:t>Look up info tied to a last name (e.g. phone number, email address) in a contact list</a:t>
            </a:r>
          </a:p>
          <a:p>
            <a:r>
              <a:rPr lang="en-US" dirty="0" smtClean="0"/>
              <a:t>Cross reference (or combine) two lists of data that have some columns in common</a:t>
            </a:r>
          </a:p>
          <a:p>
            <a:pPr>
              <a:buNone/>
            </a:pPr>
            <a:endParaRPr lang="en-US" dirty="0"/>
          </a:p>
          <a:p>
            <a:endParaRPr lang="en-US" dirty="0"/>
          </a:p>
        </p:txBody>
      </p:sp>
      <p:sp>
        <p:nvSpPr>
          <p:cNvPr id="9" name="Slide Number Placeholder 3"/>
          <p:cNvSpPr>
            <a:spLocks noGrp="1"/>
          </p:cNvSpPr>
          <p:nvPr/>
        </p:nvSpPr>
        <p:spPr>
          <a:xfrm>
            <a:off x="6553200" y="6287294"/>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FFE3D6F-D0CC-4FDD-B07B-DA340B84BC69}"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nvSpPr>
        <p:spPr>
          <a:xfrm>
            <a:off x="457200" y="205582"/>
            <a:ext cx="8229600" cy="91281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How is it used ?</a:t>
            </a:r>
            <a:endParaRPr lang="en-US" dirty="0"/>
          </a:p>
        </p:txBody>
      </p:sp>
      <p:sp>
        <p:nvSpPr>
          <p:cNvPr id="6" name="Content Placeholder 2"/>
          <p:cNvSpPr>
            <a:spLocks noGrp="1"/>
          </p:cNvSpPr>
          <p:nvPr/>
        </p:nvSpPr>
        <p:spPr>
          <a:xfrm>
            <a:off x="457200" y="1531144"/>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smtClean="0"/>
          </a:p>
          <a:p>
            <a:endParaRPr lang="en-US" dirty="0"/>
          </a:p>
        </p:txBody>
      </p:sp>
      <p:sp>
        <p:nvSpPr>
          <p:cNvPr id="9" name="Content Placeholder 8"/>
          <p:cNvSpPr>
            <a:spLocks noGrp="1"/>
          </p:cNvSpPr>
          <p:nvPr>
            <p:ph idx="1"/>
          </p:nvPr>
        </p:nvSpPr>
        <p:spPr>
          <a:xfrm>
            <a:off x="457200" y="1348582"/>
            <a:ext cx="8229600" cy="4777581"/>
          </a:xfrm>
        </p:spPr>
        <p:txBody>
          <a:bodyPr>
            <a:normAutofit fontScale="70000" lnSpcReduction="20000"/>
          </a:bodyPr>
          <a:lstStyle/>
          <a:p>
            <a:r>
              <a:rPr lang="en-US" dirty="0"/>
              <a:t>The “V” in </a:t>
            </a:r>
            <a:r>
              <a:rPr lang="en-US" dirty="0" err="1"/>
              <a:t>VLookup</a:t>
            </a:r>
            <a:r>
              <a:rPr lang="en-US" dirty="0"/>
              <a:t> stands for vertical.   </a:t>
            </a:r>
            <a:r>
              <a:rPr lang="en-US" dirty="0" smtClean="0"/>
              <a:t>It is used in spreadsheets where the </a:t>
            </a:r>
            <a:r>
              <a:rPr lang="en-US" dirty="0"/>
              <a:t>data is arranged vertically in the </a:t>
            </a:r>
            <a:r>
              <a:rPr lang="en-US" dirty="0" smtClean="0"/>
              <a:t>spreadsheet and the </a:t>
            </a:r>
            <a:r>
              <a:rPr lang="en-US" dirty="0"/>
              <a:t>information for </a:t>
            </a:r>
            <a:r>
              <a:rPr lang="en-US" dirty="0" smtClean="0"/>
              <a:t>each item </a:t>
            </a:r>
            <a:r>
              <a:rPr lang="en-US" dirty="0"/>
              <a:t>is shown in a distinct row of the spreadsheet</a:t>
            </a:r>
            <a:r>
              <a:rPr lang="en-US" dirty="0" smtClean="0"/>
              <a:t>.</a:t>
            </a:r>
            <a:endParaRPr lang="en-US" dirty="0"/>
          </a:p>
          <a:p>
            <a:endParaRPr lang="en-US" dirty="0"/>
          </a:p>
          <a:p>
            <a:pPr lvl="1">
              <a:buNone/>
            </a:pPr>
            <a:r>
              <a:rPr lang="en-US" dirty="0"/>
              <a:t>(There is a HLOOKUP function for data that is </a:t>
            </a:r>
            <a:r>
              <a:rPr lang="en-US" dirty="0" smtClean="0"/>
              <a:t>arranged </a:t>
            </a:r>
            <a:r>
              <a:rPr lang="en-US" dirty="0"/>
              <a:t>horizontally, but it not used as often)</a:t>
            </a:r>
          </a:p>
          <a:p>
            <a:endParaRPr lang="en-US" dirty="0" smtClean="0"/>
          </a:p>
          <a:p>
            <a:r>
              <a:rPr lang="en-US" dirty="0" smtClean="0"/>
              <a:t>Two methods of searching</a:t>
            </a:r>
          </a:p>
          <a:p>
            <a:pPr lvl="1"/>
            <a:r>
              <a:rPr lang="en-US" dirty="0" smtClean="0"/>
              <a:t>Exact Match</a:t>
            </a:r>
          </a:p>
          <a:p>
            <a:pPr lvl="1"/>
            <a:r>
              <a:rPr lang="en-US" dirty="0" smtClean="0"/>
              <a:t>Approximate Match</a:t>
            </a:r>
            <a:r>
              <a:rPr lang="en-US" dirty="0"/>
              <a:t> </a:t>
            </a:r>
            <a:endParaRPr lang="en-US" dirty="0" smtClean="0"/>
          </a:p>
          <a:p>
            <a:pPr lvl="1"/>
            <a:endParaRPr lang="en-US" dirty="0" smtClean="0"/>
          </a:p>
          <a:p>
            <a:r>
              <a:rPr lang="en-US" dirty="0" smtClean="0"/>
              <a:t>The secret to VLOOKUP is to organize your data so that the value you look up (e.g. employee’s last name) is to the left of the return value you want to find (employee’s birthday). </a:t>
            </a:r>
          </a:p>
          <a:p>
            <a:endParaRPr lang="en-US" dirty="0"/>
          </a:p>
        </p:txBody>
      </p:sp>
      <p:sp>
        <p:nvSpPr>
          <p:cNvPr id="10" name="Slide Number Placeholder 9"/>
          <p:cNvSpPr>
            <a:spLocks noGrp="1"/>
          </p:cNvSpPr>
          <p:nvPr>
            <p:ph type="sldNum" sz="quarter" idx="12"/>
          </p:nvPr>
        </p:nvSpPr>
        <p:spPr/>
        <p:txBody>
          <a:bodyPr/>
          <a:lstStyle/>
          <a:p>
            <a:fld id="{F0A996BC-9950-41A0-A2D2-85DDAE4B9A4D}" type="slidenum">
              <a:rPr lang="en-US" smtClean="0"/>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VLOOKUP Function Syntax</a:t>
            </a:r>
            <a:endParaRPr lang="en-US" dirty="0"/>
          </a:p>
        </p:txBody>
      </p:sp>
      <p:sp>
        <p:nvSpPr>
          <p:cNvPr id="3" name="Content Placeholder 2"/>
          <p:cNvSpPr>
            <a:spLocks noGrp="1"/>
          </p:cNvSpPr>
          <p:nvPr>
            <p:ph idx="1"/>
          </p:nvPr>
        </p:nvSpPr>
        <p:spPr/>
        <p:txBody>
          <a:bodyPr/>
          <a:lstStyle/>
          <a:p>
            <a:pPr>
              <a:buNone/>
            </a:pPr>
            <a:r>
              <a:rPr lang="en-US" b="1" dirty="0" smtClean="0"/>
              <a:t>VLOOKUP (</a:t>
            </a:r>
            <a:r>
              <a:rPr lang="en-US" b="1" dirty="0" err="1" smtClean="0"/>
              <a:t>lookup_value</a:t>
            </a:r>
            <a:r>
              <a:rPr lang="en-US" b="1" dirty="0" smtClean="0"/>
              <a:t>, </a:t>
            </a:r>
            <a:r>
              <a:rPr lang="en-US" b="1" dirty="0" err="1" smtClean="0"/>
              <a:t>table_array</a:t>
            </a:r>
            <a:r>
              <a:rPr lang="en-US" b="1" dirty="0" smtClean="0"/>
              <a:t>, </a:t>
            </a:r>
            <a:r>
              <a:rPr lang="en-US" b="1" dirty="0" err="1" smtClean="0"/>
              <a:t>col_index_num</a:t>
            </a:r>
            <a:r>
              <a:rPr lang="en-US" b="1" dirty="0" smtClean="0"/>
              <a:t>, [</a:t>
            </a:r>
            <a:r>
              <a:rPr lang="en-US" b="1" dirty="0" err="1" smtClean="0"/>
              <a:t>range_lookup</a:t>
            </a:r>
            <a:r>
              <a:rPr lang="en-US" b="1" dirty="0" smtClean="0"/>
              <a:t>])</a:t>
            </a:r>
            <a:r>
              <a:rPr lang="en-US" dirty="0" smtClean="0"/>
              <a:t> </a:t>
            </a:r>
          </a:p>
          <a:p>
            <a:endParaRPr lang="en-US" dirty="0"/>
          </a:p>
          <a:p>
            <a:r>
              <a:rPr lang="en-US" b="1" dirty="0" err="1" smtClean="0"/>
              <a:t>lookup_value</a:t>
            </a:r>
            <a:endParaRPr lang="en-US" b="1" dirty="0" smtClean="0"/>
          </a:p>
          <a:p>
            <a:r>
              <a:rPr lang="en-US" b="1" dirty="0" err="1" smtClean="0"/>
              <a:t>table_array</a:t>
            </a:r>
            <a:endParaRPr lang="en-US" b="1" dirty="0" smtClean="0"/>
          </a:p>
          <a:p>
            <a:r>
              <a:rPr lang="en-US" b="1" dirty="0" err="1" smtClean="0"/>
              <a:t>col_index_num</a:t>
            </a:r>
            <a:endParaRPr lang="en-US" b="1" dirty="0" smtClean="0"/>
          </a:p>
          <a:p>
            <a:r>
              <a:rPr lang="en-US" b="1" dirty="0" err="1" smtClean="0"/>
              <a:t>range_lookup</a:t>
            </a:r>
            <a:endParaRPr lang="en-US" dirty="0"/>
          </a:p>
        </p:txBody>
      </p:sp>
      <p:sp>
        <p:nvSpPr>
          <p:cNvPr id="4" name="Slide Number Placeholder 3"/>
          <p:cNvSpPr>
            <a:spLocks noGrp="1"/>
          </p:cNvSpPr>
          <p:nvPr>
            <p:ph type="sldNum" sz="quarter" idx="12"/>
          </p:nvPr>
        </p:nvSpPr>
        <p:spPr/>
        <p:txBody>
          <a:bodyPr/>
          <a:lstStyle/>
          <a:p>
            <a:fld id="{F0A996BC-9950-41A0-A2D2-85DDAE4B9A4D}" type="slidenum">
              <a:rPr lang="en-US" smtClean="0"/>
              <a:t>5</a:t>
            </a:fld>
            <a:endParaRPr lang="en-US"/>
          </a:p>
        </p:txBody>
      </p:sp>
      <p:pic>
        <p:nvPicPr>
          <p:cNvPr id="5" name="Picture 2" descr="Example of value and array needed to create a VLOOKUP formula in Excel"/>
          <p:cNvPicPr>
            <a:picLocks noChangeAspect="1" noChangeArrowheads="1"/>
          </p:cNvPicPr>
          <p:nvPr/>
        </p:nvPicPr>
        <p:blipFill>
          <a:blip r:embed="rId2" cstate="print"/>
          <a:srcRect/>
          <a:stretch>
            <a:fillRect/>
          </a:stretch>
        </p:blipFill>
        <p:spPr bwMode="auto">
          <a:xfrm>
            <a:off x="4562901" y="2759709"/>
            <a:ext cx="3352800" cy="359664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pPr>
              <a:buNone/>
            </a:pPr>
            <a:r>
              <a:rPr lang="en-US" b="1" dirty="0" err="1" smtClean="0"/>
              <a:t>lookup_value</a:t>
            </a:r>
            <a:r>
              <a:rPr lang="en-US" dirty="0" smtClean="0"/>
              <a:t>    (required)</a:t>
            </a:r>
          </a:p>
          <a:p>
            <a:pPr>
              <a:buNone/>
            </a:pPr>
            <a:endParaRPr lang="en-US" dirty="0" smtClean="0"/>
          </a:p>
          <a:p>
            <a:r>
              <a:rPr lang="en-US" dirty="0" smtClean="0"/>
              <a:t>The value you want to look up. The value you want to look up must be in the first column of the range of cells you specify in </a:t>
            </a:r>
            <a:r>
              <a:rPr lang="en-US" b="1" i="1" dirty="0" smtClean="0"/>
              <a:t>table-array</a:t>
            </a:r>
            <a:r>
              <a:rPr lang="en-US" dirty="0" smtClean="0"/>
              <a:t> .</a:t>
            </a:r>
          </a:p>
          <a:p>
            <a:r>
              <a:rPr lang="en-US" dirty="0" smtClean="0"/>
              <a:t>For example, if </a:t>
            </a:r>
            <a:r>
              <a:rPr lang="en-US" b="1" i="1" dirty="0" smtClean="0"/>
              <a:t>table-array</a:t>
            </a:r>
            <a:r>
              <a:rPr lang="en-US" dirty="0" smtClean="0"/>
              <a:t> spans cells B2:D7, then your </a:t>
            </a:r>
            <a:r>
              <a:rPr lang="en-US" dirty="0" err="1" smtClean="0"/>
              <a:t>lookup_value</a:t>
            </a:r>
            <a:r>
              <a:rPr lang="en-US" dirty="0" smtClean="0"/>
              <a:t> must be in column B. </a:t>
            </a:r>
            <a:r>
              <a:rPr lang="en-US" b="1" i="1" dirty="0" err="1" smtClean="0"/>
              <a:t>Lookup_value</a:t>
            </a:r>
            <a:r>
              <a:rPr lang="en-US" dirty="0" smtClean="0"/>
              <a:t> can be a value or a reference to a cell.</a:t>
            </a:r>
          </a:p>
          <a:p>
            <a:r>
              <a:rPr lang="en-US" dirty="0" smtClean="0"/>
              <a:t>Best if the </a:t>
            </a:r>
            <a:r>
              <a:rPr lang="en-US" b="1" dirty="0" err="1" smtClean="0"/>
              <a:t>lookup_value</a:t>
            </a:r>
            <a:r>
              <a:rPr lang="en-US" dirty="0" smtClean="0"/>
              <a:t> is unique in your data</a:t>
            </a:r>
          </a:p>
          <a:p>
            <a:endParaRPr lang="en-US" dirty="0"/>
          </a:p>
        </p:txBody>
      </p:sp>
      <p:sp>
        <p:nvSpPr>
          <p:cNvPr id="4" name="Slide Number Placeholder 3"/>
          <p:cNvSpPr>
            <a:spLocks noGrp="1"/>
          </p:cNvSpPr>
          <p:nvPr>
            <p:ph type="sldNum" sz="quarter" idx="12"/>
          </p:nvPr>
        </p:nvSpPr>
        <p:spPr/>
        <p:txBody>
          <a:bodyPr/>
          <a:lstStyle/>
          <a:p>
            <a:fld id="{F0A996BC-9950-41A0-A2D2-85DDAE4B9A4D}" type="slidenum">
              <a:rPr lang="en-US" smtClean="0"/>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10000"/>
          </a:bodyPr>
          <a:lstStyle/>
          <a:p>
            <a:pPr>
              <a:buNone/>
            </a:pPr>
            <a:r>
              <a:rPr lang="en-US" b="1" dirty="0" err="1" smtClean="0"/>
              <a:t>table_array</a:t>
            </a:r>
            <a:r>
              <a:rPr lang="en-US" dirty="0" smtClean="0"/>
              <a:t>    (required)</a:t>
            </a:r>
          </a:p>
          <a:p>
            <a:pPr>
              <a:buNone/>
            </a:pPr>
            <a:endParaRPr lang="en-US" dirty="0" smtClean="0"/>
          </a:p>
          <a:p>
            <a:r>
              <a:rPr lang="en-US" dirty="0" smtClean="0"/>
              <a:t>The range of cells in which the VLOOKUP will search for the </a:t>
            </a:r>
            <a:r>
              <a:rPr lang="en-US" b="1" i="1" dirty="0" err="1" smtClean="0"/>
              <a:t>lookup_value</a:t>
            </a:r>
            <a:r>
              <a:rPr lang="en-US" dirty="0" smtClean="0"/>
              <a:t> and the return value. </a:t>
            </a:r>
          </a:p>
          <a:p>
            <a:r>
              <a:rPr lang="en-US" dirty="0" smtClean="0"/>
              <a:t>The </a:t>
            </a:r>
            <a:r>
              <a:rPr lang="en-US" b="1" dirty="0" err="1" smtClean="0"/>
              <a:t>table_array</a:t>
            </a:r>
            <a:r>
              <a:rPr lang="en-US" dirty="0" smtClean="0"/>
              <a:t> can be defined by a range (e.g.  $B$4:$G$14) or a Range Name</a:t>
            </a:r>
          </a:p>
          <a:p>
            <a:pPr marL="0" indent="0">
              <a:buNone/>
            </a:pPr>
            <a:r>
              <a:rPr lang="en-US" dirty="0" smtClean="0"/>
              <a:t>	</a:t>
            </a:r>
            <a:r>
              <a:rPr lang="en-US" i="1" dirty="0" smtClean="0">
                <a:solidFill>
                  <a:srgbClr val="FF0000"/>
                </a:solidFill>
              </a:rPr>
              <a:t>(Do not use Relative Cell References if you 	plan to copy/paste the formula)</a:t>
            </a:r>
          </a:p>
          <a:p>
            <a:r>
              <a:rPr lang="en-US" dirty="0" smtClean="0"/>
              <a:t>The first column in the cell range must contain the </a:t>
            </a:r>
            <a:r>
              <a:rPr lang="en-US" b="1" i="1" dirty="0" err="1" smtClean="0"/>
              <a:t>lookup_value</a:t>
            </a:r>
            <a:r>
              <a:rPr lang="en-US" dirty="0" smtClean="0"/>
              <a:t>. The cell range also needs to include the return you want to find.</a:t>
            </a:r>
            <a:endParaRPr lang="en-US" dirty="0"/>
          </a:p>
        </p:txBody>
      </p:sp>
      <p:sp>
        <p:nvSpPr>
          <p:cNvPr id="4" name="Slide Number Placeholder 3"/>
          <p:cNvSpPr>
            <a:spLocks noGrp="1"/>
          </p:cNvSpPr>
          <p:nvPr>
            <p:ph type="sldNum" sz="quarter" idx="12"/>
          </p:nvPr>
        </p:nvSpPr>
        <p:spPr/>
        <p:txBody>
          <a:bodyPr/>
          <a:lstStyle/>
          <a:p>
            <a:fld id="{F0A996BC-9950-41A0-A2D2-85DDAE4B9A4D}" type="slidenum">
              <a:rPr lang="en-US" smtClean="0"/>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059363"/>
          </a:xfrm>
        </p:spPr>
        <p:txBody>
          <a:bodyPr/>
          <a:lstStyle/>
          <a:p>
            <a:pPr>
              <a:buNone/>
            </a:pPr>
            <a:r>
              <a:rPr lang="en-US" b="1" dirty="0" err="1" smtClean="0"/>
              <a:t>col_index_num</a:t>
            </a:r>
            <a:r>
              <a:rPr lang="en-US" dirty="0" smtClean="0"/>
              <a:t>    (required)</a:t>
            </a:r>
          </a:p>
          <a:p>
            <a:pPr>
              <a:buNone/>
            </a:pPr>
            <a:endParaRPr lang="en-US" dirty="0" smtClean="0"/>
          </a:p>
          <a:p>
            <a:r>
              <a:rPr lang="en-US" dirty="0" smtClean="0"/>
              <a:t>The column number (starting with 1 for the left-most column of </a:t>
            </a:r>
            <a:r>
              <a:rPr lang="en-US" b="1" i="1" dirty="0" smtClean="0"/>
              <a:t>table-array</a:t>
            </a:r>
            <a:r>
              <a:rPr lang="en-US" dirty="0" smtClean="0"/>
              <a:t>) that contains the return value.</a:t>
            </a:r>
          </a:p>
          <a:p>
            <a:endParaRPr lang="en-US" dirty="0"/>
          </a:p>
          <a:p>
            <a:pPr marL="0" indent="0">
              <a:buNone/>
            </a:pPr>
            <a:r>
              <a:rPr lang="en-US" i="1" dirty="0" smtClean="0">
                <a:solidFill>
                  <a:srgbClr val="FF0000"/>
                </a:solidFill>
              </a:rPr>
              <a:t>Note: Not necessarily the column number of the whole spreadsheet </a:t>
            </a:r>
          </a:p>
          <a:p>
            <a:endParaRPr lang="en-US" dirty="0"/>
          </a:p>
        </p:txBody>
      </p:sp>
      <p:sp>
        <p:nvSpPr>
          <p:cNvPr id="4" name="Slide Number Placeholder 3"/>
          <p:cNvSpPr>
            <a:spLocks noGrp="1"/>
          </p:cNvSpPr>
          <p:nvPr>
            <p:ph type="sldNum" sz="quarter" idx="12"/>
          </p:nvPr>
        </p:nvSpPr>
        <p:spPr/>
        <p:txBody>
          <a:bodyPr/>
          <a:lstStyle/>
          <a:p>
            <a:fld id="{F0A996BC-9950-41A0-A2D2-85DDAE4B9A4D}" type="slidenum">
              <a:rPr lang="en-US" smtClean="0"/>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lnSpcReduction="10000"/>
          </a:bodyPr>
          <a:lstStyle/>
          <a:p>
            <a:pPr>
              <a:buNone/>
            </a:pPr>
            <a:r>
              <a:rPr lang="en-US" b="1" dirty="0" err="1" smtClean="0"/>
              <a:t>range_lookup</a:t>
            </a:r>
            <a:r>
              <a:rPr lang="en-US" dirty="0" smtClean="0"/>
              <a:t>   </a:t>
            </a:r>
            <a:r>
              <a:rPr lang="en-US" dirty="0" smtClean="0">
                <a:solidFill>
                  <a:srgbClr val="0070C0"/>
                </a:solidFill>
              </a:rPr>
              <a:t>(optional – but used frequently)</a:t>
            </a:r>
          </a:p>
          <a:p>
            <a:pPr>
              <a:buNone/>
            </a:pPr>
            <a:endParaRPr lang="en-US" dirty="0" smtClean="0">
              <a:solidFill>
                <a:srgbClr val="0070C0"/>
              </a:solidFill>
            </a:endParaRPr>
          </a:p>
          <a:p>
            <a:r>
              <a:rPr lang="en-US" dirty="0" smtClean="0"/>
              <a:t>A logical value that specifies whether you want </a:t>
            </a:r>
            <a:r>
              <a:rPr lang="en-US" b="1" dirty="0" smtClean="0"/>
              <a:t>VLOOKUP</a:t>
            </a:r>
            <a:r>
              <a:rPr lang="en-US" dirty="0" smtClean="0"/>
              <a:t> to find an exact match or an approximate match:</a:t>
            </a:r>
          </a:p>
          <a:p>
            <a:pPr lvl="1"/>
            <a:r>
              <a:rPr lang="en-US" b="1" dirty="0" smtClean="0"/>
              <a:t>TRUE</a:t>
            </a:r>
            <a:r>
              <a:rPr lang="en-US" dirty="0" smtClean="0"/>
              <a:t> assumes the first column in the table is sorted either numerically or alphabetically, and will then search for the closest value. </a:t>
            </a:r>
            <a:r>
              <a:rPr lang="en-US" dirty="0" smtClean="0">
                <a:solidFill>
                  <a:srgbClr val="FF0000"/>
                </a:solidFill>
              </a:rPr>
              <a:t>This is the default method if you don't specify one.</a:t>
            </a:r>
          </a:p>
          <a:p>
            <a:pPr lvl="1"/>
            <a:r>
              <a:rPr lang="en-US" b="1" dirty="0" smtClean="0"/>
              <a:t>FALSE</a:t>
            </a:r>
            <a:r>
              <a:rPr lang="en-US" dirty="0" smtClean="0"/>
              <a:t> searches for the </a:t>
            </a:r>
            <a:r>
              <a:rPr lang="en-US" u="sng" dirty="0" smtClean="0"/>
              <a:t>exact</a:t>
            </a:r>
            <a:r>
              <a:rPr lang="en-US" dirty="0" smtClean="0"/>
              <a:t> value in the first column. </a:t>
            </a:r>
          </a:p>
          <a:p>
            <a:endParaRPr lang="en-US" dirty="0"/>
          </a:p>
        </p:txBody>
      </p:sp>
      <p:sp>
        <p:nvSpPr>
          <p:cNvPr id="4" name="Slide Number Placeholder 3"/>
          <p:cNvSpPr>
            <a:spLocks noGrp="1"/>
          </p:cNvSpPr>
          <p:nvPr>
            <p:ph type="sldNum" sz="quarter" idx="12"/>
          </p:nvPr>
        </p:nvSpPr>
        <p:spPr/>
        <p:txBody>
          <a:bodyPr/>
          <a:lstStyle/>
          <a:p>
            <a:fld id="{F0A996BC-9950-41A0-A2D2-85DDAE4B9A4D}" type="slidenum">
              <a:rPr lang="en-US" smtClean="0"/>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2555</TotalTime>
  <Words>438</Words>
  <Application>Microsoft Office PowerPoint</Application>
  <PresentationFormat>On-screen Show (4:3)</PresentationFormat>
  <Paragraphs>125</Paragraphs>
  <Slides>20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Office Theme</vt:lpstr>
      <vt:lpstr>Worksheet</vt:lpstr>
      <vt:lpstr>VLOOKUP Function</vt:lpstr>
      <vt:lpstr>PowerPoint Presentation</vt:lpstr>
      <vt:lpstr>PowerPoint Presentation</vt:lpstr>
      <vt:lpstr>PowerPoint Presentation</vt:lpstr>
      <vt:lpstr>VLOOKUP Function Syntax</vt:lpstr>
      <vt:lpstr>PowerPoint Presentation</vt:lpstr>
      <vt:lpstr>PowerPoint Presentation</vt:lpstr>
      <vt:lpstr>PowerPoint Presentation</vt:lpstr>
      <vt:lpstr>PowerPoint Presentation</vt:lpstr>
      <vt:lpstr>PowerPoint Presentation</vt:lpstr>
      <vt:lpstr>Example 1 – Approximate Match</vt:lpstr>
      <vt:lpstr>Example 1 – Approximate Match</vt:lpstr>
      <vt:lpstr>Example 2 – Sales Order  with Price List </vt:lpstr>
      <vt:lpstr>Example 2 – Sales Order with Price List </vt:lpstr>
      <vt:lpstr>Example 2 – Price List </vt:lpstr>
      <vt:lpstr>Example 3 – Combining two spreadsheets</vt:lpstr>
      <vt:lpstr>Example 3 – Combining two spreadsheets</vt:lpstr>
      <vt:lpstr>Example 3 – Combining two spreadsheets</vt:lpstr>
      <vt:lpstr>Another example of combining two spreadsheets</vt:lpstr>
      <vt:lpstr>Using the Insert Function box</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 Tuesday</dc:title>
  <dc:creator>Madeleine</dc:creator>
  <cp:lastModifiedBy>Mary Blair</cp:lastModifiedBy>
  <cp:revision>47</cp:revision>
  <dcterms:created xsi:type="dcterms:W3CDTF">2016-01-03T20:12:44Z</dcterms:created>
  <dcterms:modified xsi:type="dcterms:W3CDTF">2016-01-05T15:07:56Z</dcterms:modified>
</cp:coreProperties>
</file>